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comments/comment3.xml" ContentType="application/vnd.openxmlformats-officedocument.presentationml.comments+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5.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6.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7.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omments/comment8.xml" ContentType="application/vnd.openxmlformats-officedocument.presentationml.comment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0" r:id="rId5"/>
  </p:sldMasterIdLst>
  <p:notesMasterIdLst>
    <p:notesMasterId r:id="rId43"/>
  </p:notesMasterIdLst>
  <p:sldIdLst>
    <p:sldId id="256" r:id="rId6"/>
    <p:sldId id="308" r:id="rId7"/>
    <p:sldId id="258" r:id="rId8"/>
    <p:sldId id="297" r:id="rId9"/>
    <p:sldId id="259" r:id="rId10"/>
    <p:sldId id="260" r:id="rId11"/>
    <p:sldId id="295" r:id="rId12"/>
    <p:sldId id="296" r:id="rId13"/>
    <p:sldId id="301" r:id="rId14"/>
    <p:sldId id="264" r:id="rId15"/>
    <p:sldId id="298" r:id="rId16"/>
    <p:sldId id="299" r:id="rId17"/>
    <p:sldId id="300" r:id="rId18"/>
    <p:sldId id="310" r:id="rId19"/>
    <p:sldId id="309" r:id="rId20"/>
    <p:sldId id="303" r:id="rId21"/>
    <p:sldId id="302" r:id="rId22"/>
    <p:sldId id="306" r:id="rId23"/>
    <p:sldId id="307" r:id="rId24"/>
    <p:sldId id="268" r:id="rId25"/>
    <p:sldId id="269" r:id="rId26"/>
    <p:sldId id="270" r:id="rId27"/>
    <p:sldId id="271" r:id="rId28"/>
    <p:sldId id="272" r:id="rId29"/>
    <p:sldId id="273" r:id="rId30"/>
    <p:sldId id="274" r:id="rId31"/>
    <p:sldId id="275" r:id="rId32"/>
    <p:sldId id="276" r:id="rId33"/>
    <p:sldId id="278" r:id="rId34"/>
    <p:sldId id="277" r:id="rId35"/>
    <p:sldId id="279" r:id="rId36"/>
    <p:sldId id="280" r:id="rId37"/>
    <p:sldId id="281" r:id="rId38"/>
    <p:sldId id="282" r:id="rId39"/>
    <p:sldId id="283" r:id="rId40"/>
    <p:sldId id="285" r:id="rId41"/>
    <p:sldId id="284" r:id="rId42"/>
  </p:sldIdLst>
  <p:sldSz cx="14630400" cy="10972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44" roundtripDataSignature="AMtx7miog5j8D6Jwys5ZG2xJwGh0+acEL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iller, Shayla" initials="MS" lastIdx="6" clrIdx="6">
    <p:extLst>
      <p:ext uri="{19B8F6BF-5375-455C-9EA6-DF929625EA0E}">
        <p15:presenceInfo xmlns:p15="http://schemas.microsoft.com/office/powerpoint/2012/main" userId="S::shayla.miller@apsk12.org::e6a68fc1-95ff-44e3-83b3-58f9dc9bc319" providerId="AD"/>
      </p:ext>
    </p:extLst>
  </p:cmAuthor>
  <p:cmAuthor id="1" name="Ojezua, Lami" initials="OL" lastIdx="28" clrIdx="0">
    <p:extLst>
      <p:ext uri="{19B8F6BF-5375-455C-9EA6-DF929625EA0E}">
        <p15:presenceInfo xmlns:p15="http://schemas.microsoft.com/office/powerpoint/2012/main" userId="S-1-5-21-314122457-743516510-1361462980-69356" providerId="AD"/>
      </p:ext>
    </p:extLst>
  </p:cmAuthor>
  <p:cmAuthor id="8" name="Copeland, Keasha" initials="CK" lastIdx="4" clrIdx="7">
    <p:extLst>
      <p:ext uri="{19B8F6BF-5375-455C-9EA6-DF929625EA0E}">
        <p15:presenceInfo xmlns:p15="http://schemas.microsoft.com/office/powerpoint/2012/main" userId="S::keasha.copeland@apsk12.org::9f22a172-4a9c-4e91-8f31-3531046f09c5" providerId="AD"/>
      </p:ext>
    </p:extLst>
  </p:cmAuthor>
  <p:cmAuthor id="2" name="Lami Aiken" initials="LA" lastIdx="2" clrIdx="1">
    <p:extLst>
      <p:ext uri="{19B8F6BF-5375-455C-9EA6-DF929625EA0E}">
        <p15:presenceInfo xmlns:p15="http://schemas.microsoft.com/office/powerpoint/2012/main" userId="S::lojezua@apsk12.org::7a35a1ed-a1a1-46cc-bd02-03ecdc671c2c" providerId="AD"/>
      </p:ext>
    </p:extLst>
  </p:cmAuthor>
  <p:cmAuthor id="9" name="Day, Kelly" initials="DK" lastIdx="1" clrIdx="8">
    <p:extLst>
      <p:ext uri="{19B8F6BF-5375-455C-9EA6-DF929625EA0E}">
        <p15:presenceInfo xmlns:p15="http://schemas.microsoft.com/office/powerpoint/2012/main" userId="S::kallen@apsk12.org::b9d2c68d-bf01-421d-bae4-8b9a3b08a163" providerId="AD"/>
      </p:ext>
    </p:extLst>
  </p:cmAuthor>
  <p:cmAuthor id="3" name="Goodwine, Kala" initials="GK" lastIdx="1" clrIdx="2">
    <p:extLst>
      <p:ext uri="{19B8F6BF-5375-455C-9EA6-DF929625EA0E}">
        <p15:presenceInfo xmlns:p15="http://schemas.microsoft.com/office/powerpoint/2012/main" userId="S::kala.goodwine@apsk12.org::b5ebd55b-81e1-4668-988e-9fe92198c0ad" providerId="AD"/>
      </p:ext>
    </p:extLst>
  </p:cmAuthor>
  <p:cmAuthor id="4" name="Hardy, Derrick" initials="HD" lastIdx="2" clrIdx="3">
    <p:extLst>
      <p:ext uri="{19B8F6BF-5375-455C-9EA6-DF929625EA0E}">
        <p15:presenceInfo xmlns:p15="http://schemas.microsoft.com/office/powerpoint/2012/main" userId="S::derrick.hardy@apsk12.org::9799d9c9-03c2-4861-aaf4-9109281974fb" providerId="AD"/>
      </p:ext>
    </p:extLst>
  </p:cmAuthor>
  <p:cmAuthor id="5" name="Clayton, Natasha" initials="CN" lastIdx="2" clrIdx="4">
    <p:extLst>
      <p:ext uri="{19B8F6BF-5375-455C-9EA6-DF929625EA0E}">
        <p15:presenceInfo xmlns:p15="http://schemas.microsoft.com/office/powerpoint/2012/main" userId="S::natasha.clayton@apsk12.org::6ee00584-7727-4f4a-b687-56b1aaf03930" providerId="AD"/>
      </p:ext>
    </p:extLst>
  </p:cmAuthor>
  <p:cmAuthor id="6" name="Holmes, Mikelle" initials="HM" lastIdx="1" clrIdx="5">
    <p:extLst>
      <p:ext uri="{19B8F6BF-5375-455C-9EA6-DF929625EA0E}">
        <p15:presenceInfo xmlns:p15="http://schemas.microsoft.com/office/powerpoint/2012/main" userId="S::mikelle.holmes@apsk12.org::9abf11cf-739c-48be-a9db-34f605535c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D71659-304F-8A7B-BEB1-3F7D9B342199}" v="3" dt="2022-07-26T19:10:21.534"/>
    <p1510:client id="{1B8691D9-BF7A-3A87-826B-2CC0CE387EE7}" v="106" dt="2022-08-04T17:28:59.251"/>
    <p1510:client id="{1B9CFA13-8A53-2E2D-5FCB-A54F3E49F208}" v="10" dt="2022-08-08T15:29:07.968"/>
    <p1510:client id="{1EBB4F2A-7724-46C8-82EF-5E093BD832F7}" v="21" dt="2022-08-08T15:52:00.640"/>
    <p1510:client id="{23120E96-EFDF-4693-B076-8CE8E3C25854}" v="21" dt="2022-06-12T07:16:58.373"/>
    <p1510:client id="{37421279-5441-4CCA-9281-8A310EE81ED5}" v="1" dt="2022-08-23T19:05:08.473"/>
    <p1510:client id="{3895D759-E990-C421-0C00-04B74CC00EEE}" v="254" dt="2022-06-14T17:53:57.008"/>
    <p1510:client id="{406CB424-239B-2288-49BD-F2D8B55F1E3E}" v="78" dt="2022-06-16T19:21:02.198"/>
    <p1510:client id="{50B5AC45-DE7E-4A7A-B0A0-61B2C23C0260}" v="3876" dt="2022-08-04T02:54:39.092"/>
    <p1510:client id="{594A98CA-05B1-3BA7-5BBB-09A3E29AD3F8}" v="301" dt="2022-06-15T14:36:45.469"/>
    <p1510:client id="{660E28FB-0586-9FC2-EF62-BE0F7387BB32}" v="641" dt="2022-06-16T20:25:47.600"/>
    <p1510:client id="{66E8EF8F-E88E-F2F9-E9B2-125A57F1DDFA}" v="13" dt="2022-06-14T18:10:50.644"/>
    <p1510:client id="{728D4E70-D162-447B-8BF2-3715016C2048}" v="100" dt="2022-08-11T21:09:09.927"/>
    <p1510:client id="{9A17BBC4-1E1A-64BA-962E-DEBFBC30EF06}" v="2" dt="2022-08-02T19:51:17.610"/>
    <p1510:client id="{9B910F2B-DD87-5505-CE0A-91FFBF1EE281}" v="4" dt="2022-08-22T13:45:41.258"/>
    <p1510:client id="{A3DE78F9-B3F1-CFD1-AA44-B0569E963395}" v="81" dt="2022-08-08T16:33:05.480"/>
    <p1510:client id="{AB61FC64-1808-4C4B-A0ED-56AC16FBBFE1}" v="688" dt="2022-09-29T14:11:31.003"/>
    <p1510:client id="{B08A6074-94E0-F329-C8CA-5600279B579D}" v="85" dt="2022-08-08T16:32:21.647"/>
    <p1510:client id="{B3F84003-17AF-4757-A81E-B2A25EA25441}" v="394" dt="2022-07-29T18:59:20.560"/>
    <p1510:client id="{B7D2D055-A81C-44E2-B9EA-9435E7C52C2B}" v="1114" dt="2022-10-03T19:46:03.194"/>
    <p1510:client id="{B90B271A-D8C1-B351-8DC0-4C10183F9220}" v="121" dt="2022-10-03T19:41:44.431"/>
    <p1510:client id="{C03DFDC4-18E7-9F9D-C389-DA194C19D3E3}" v="4915" dt="2022-06-14T19:10:00.528"/>
    <p1510:client id="{C7F87BC3-CA12-6C6E-BFDD-533D4B403786}" v="447" dt="2022-06-16T20:21:57.631"/>
    <p1510:client id="{C9481055-BD37-4823-A8E1-E56819779DC3}" v="152" dt="2022-08-08T15:24:40.310"/>
    <p1510:client id="{CAAAB31B-D991-4DCF-B664-70D258D90073}" v="4" dt="2022-06-12T19:46:34.214"/>
    <p1510:client id="{DA457330-8807-DA5E-A2B8-469181A4C273}" v="7838" dt="2022-06-16T20:28:31.670"/>
    <p1510:client id="{EF3D7B15-EE29-55BD-2C69-9337A25F91A4}" v="3313" dt="2022-10-10T16:58:31.957"/>
    <p1510:client id="{F1B8D11D-A301-64AA-1FD1-C3984F241ADC}" v="1" dt="2022-08-05T18:48:13.302"/>
    <p1510:client id="{FE4A5F89-4629-4589-A7EC-06C8DD446D1C}" v="2" dt="2022-07-26T18:21:10.249"/>
  </p1510:revLst>
</p1510:revInfo>
</file>

<file path=ppt/tableStyles.xml><?xml version="1.0" encoding="utf-8"?>
<a:tblStyleLst xmlns:a="http://schemas.openxmlformats.org/drawingml/2006/main" def="{083324F5-806F-454A-997F-0E1F557FE027}">
  <a:tblStyle styleId="{083324F5-806F-454A-997F-0E1F557FE027}" styleName="Table_0">
    <a:wholeTbl>
      <a:tcTxStyle b="off" i="off">
        <a:font>
          <a:latin typeface="Calibri"/>
          <a:ea typeface="Calibri"/>
          <a:cs typeface="Calibri"/>
        </a:font>
        <a:schemeClr val="lt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E6E6E6"/>
          </a:solidFill>
        </a:fill>
      </a:tcStyle>
    </a:wholeTbl>
    <a:band1H>
      <a:tcTxStyle b="off" i="off"/>
      <a:tcStyle>
        <a:tcBdr/>
        <a:fill>
          <a:solidFill>
            <a:srgbClr val="CACACA"/>
          </a:solidFill>
        </a:fill>
      </a:tcStyle>
    </a:band1H>
    <a:band2H>
      <a:tcTxStyle b="off" i="off"/>
      <a:tcStyle>
        <a:tcBdr/>
      </a:tcStyle>
    </a:band2H>
    <a:band1V>
      <a:tcTxStyle b="off" i="off"/>
      <a:tcStyle>
        <a:tcBdr/>
        <a:fill>
          <a:solidFill>
            <a:srgbClr val="CACACA"/>
          </a:solidFill>
        </a:fill>
      </a:tcStyle>
    </a:band1V>
    <a:band2V>
      <a:tcTxStyle b="off" i="off"/>
      <a:tcStyle>
        <a:tcBdr/>
      </a:tcStyle>
    </a:band2V>
    <a:lastCol>
      <a:tcTxStyle b="on" i="off"/>
      <a:tcStyle>
        <a:tcBdr>
          <a:left>
            <a:ln w="25400" cap="flat" cmpd="sng">
              <a:solidFill>
                <a:schemeClr val="lt1"/>
              </a:solidFill>
              <a:prstDash val="solid"/>
              <a:round/>
              <a:headEnd type="none" w="sm" len="sm"/>
              <a:tailEnd type="none" w="sm" len="sm"/>
            </a:ln>
          </a:left>
        </a:tcBdr>
        <a:fill>
          <a:solidFill>
            <a:srgbClr val="A8A8A8"/>
          </a:solidFill>
        </a:fill>
      </a:tcStyle>
    </a:lastCol>
    <a:firstCol>
      <a:tcTxStyle b="on" i="off"/>
      <a:tcStyle>
        <a:tcBdr>
          <a:right>
            <a:ln w="25400" cap="flat" cmpd="sng">
              <a:solidFill>
                <a:schemeClr val="lt1"/>
              </a:solidFill>
              <a:prstDash val="solid"/>
              <a:round/>
              <a:headEnd type="none" w="sm" len="sm"/>
              <a:tailEnd type="none" w="sm" len="sm"/>
            </a:ln>
          </a:right>
        </a:tcBdr>
        <a:fill>
          <a:solidFill>
            <a:srgbClr val="A8A8A8"/>
          </a:solidFill>
        </a:fill>
      </a:tcStyle>
    </a:firstCol>
    <a:lastRow>
      <a:tcTxStyle b="on" i="off"/>
      <a:tcStyle>
        <a:tcBdr>
          <a:top>
            <a:ln w="25400" cap="flat" cmpd="sng">
              <a:solidFill>
                <a:schemeClr val="lt1"/>
              </a:solidFill>
              <a:prstDash val="solid"/>
              <a:round/>
              <a:headEnd type="none" w="sm" len="sm"/>
              <a:tailEnd type="none" w="sm" len="sm"/>
            </a:ln>
          </a:top>
        </a:tcBdr>
        <a:fill>
          <a:solidFill>
            <a:srgbClr val="A8A8A8"/>
          </a:solidFill>
        </a:fill>
      </a:tcStyle>
    </a:lastRow>
    <a:seCell>
      <a:tcTxStyle b="off" i="off"/>
      <a:tcStyle>
        <a:tcBdr>
          <a:left>
            <a:ln w="9525" cap="flat" cmpd="sng">
              <a:solidFill>
                <a:srgbClr val="000000">
                  <a:alpha val="0"/>
                </a:srgbClr>
              </a:solidFill>
              <a:prstDash val="solid"/>
              <a:round/>
              <a:headEnd type="none" w="sm" len="sm"/>
              <a:tailEnd type="none" w="sm" len="sm"/>
            </a:ln>
          </a:left>
        </a:tcBdr>
      </a:tcStyle>
    </a:seCell>
    <a:swCell>
      <a:tcTxStyle b="off" i="off"/>
      <a:tcStyle>
        <a:tcBdr>
          <a:right>
            <a:ln w="9525" cap="flat" cmpd="sng">
              <a:solidFill>
                <a:srgbClr val="000000">
                  <a:alpha val="0"/>
                </a:srgbClr>
              </a:solidFill>
              <a:prstDash val="solid"/>
              <a:round/>
              <a:headEnd type="none" w="sm" len="sm"/>
              <a:tailEnd type="none" w="sm" len="sm"/>
            </a:ln>
          </a:right>
        </a:tcBdr>
      </a:tcStyle>
    </a:swCell>
    <a:firstRow>
      <a:tcTxStyle b="on" i="off"/>
      <a:tcStyle>
        <a:tcBdr>
          <a:bottom>
            <a:ln w="25400" cap="flat" cmpd="sng">
              <a:solidFill>
                <a:schemeClr val="lt1"/>
              </a:solidFill>
              <a:prstDash val="solid"/>
              <a:round/>
              <a:headEnd type="none" w="sm" len="sm"/>
              <a:tailEnd type="none" w="sm" len="sm"/>
            </a:ln>
          </a:bottom>
        </a:tcBdr>
        <a:fill>
          <a:solidFill>
            <a:schemeClr val="dk1"/>
          </a:solidFill>
        </a:fill>
      </a:tcStyle>
    </a:firstRow>
    <a:neCell>
      <a:tcTxStyle b="off" i="off"/>
      <a:tcStyle>
        <a:tcBdr>
          <a:left>
            <a:ln w="9525" cap="flat" cmpd="sng">
              <a:solidFill>
                <a:srgbClr val="000000">
                  <a:alpha val="0"/>
                </a:srgbClr>
              </a:solidFill>
              <a:prstDash val="solid"/>
              <a:round/>
              <a:headEnd type="none" w="sm" len="sm"/>
              <a:tailEnd type="none" w="sm" len="sm"/>
            </a:ln>
          </a:left>
        </a:tcBdr>
      </a:tcStyle>
    </a:neCell>
    <a:nwCell>
      <a:tcTxStyle b="off" i="off"/>
      <a:tcStyle>
        <a:tcBdr>
          <a:right>
            <a:ln w="9525" cap="flat" cmpd="sng">
              <a:solidFill>
                <a:srgbClr val="000000">
                  <a:alpha val="0"/>
                </a:srgbClr>
              </a:solidFill>
              <a:prstDash val="solid"/>
              <a:round/>
              <a:headEnd type="none" w="sm" len="sm"/>
              <a:tailEnd type="none" w="sm" len="sm"/>
            </a:ln>
          </a:right>
        </a:tcBdr>
      </a:tcStyle>
    </a:nwCell>
  </a:tblStyle>
  <a:tblStyle styleId="{BC3E87C6-ECFE-4A78-A2D8-87D8EB7C50EF}"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32E8394E-4F62-4970-B571-F9094A0E799A}" styleName="Table_2">
    <a:wholeTbl>
      <a:tcTxStyle b="off" i="off">
        <a:font>
          <a:latin typeface="Calibri"/>
          <a:ea typeface="Calibri"/>
          <a:cs typeface="Calibri"/>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12700" cap="flat" cmpd="sng">
              <a:solidFill>
                <a:schemeClr val="accent3"/>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3">
              <a:alpha val="20000"/>
            </a:schemeClr>
          </a:solidFill>
        </a:fill>
      </a:tcStyle>
    </a:band1H>
    <a:band2H>
      <a:tcTxStyle b="off" i="off"/>
      <a:tcStyle>
        <a:tcBdr/>
      </a:tcStyle>
    </a:band2H>
    <a:band1V>
      <a:tcTxStyle b="off" i="off"/>
      <a:tcStyle>
        <a:tcBdr/>
        <a:fill>
          <a:solidFill>
            <a:schemeClr val="accent3">
              <a:alpha val="20000"/>
            </a:schemeClr>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fill>
          <a:solidFill>
            <a:srgbClr val="FFFFFF">
              <a:alpha val="0"/>
            </a:srgbClr>
          </a:solidFill>
        </a:fill>
      </a:tcStyle>
    </a:lastRow>
    <a:seCell>
      <a:tcTxStyle b="off" i="off"/>
      <a:tcStyle>
        <a:tcBdr/>
      </a:tcStyle>
    </a:seCell>
    <a:swCell>
      <a:tcTxStyle b="off" i="off"/>
      <a:tcStyle>
        <a:tcBdr/>
      </a:tcStyle>
    </a:swCell>
    <a:firstRow>
      <a:tcTxStyle b="on" i="off"/>
      <a:tcStyle>
        <a:tcBdr>
          <a:bottom>
            <a:ln w="25400" cap="flat" cmpd="sng">
              <a:solidFill>
                <a:schemeClr val="accent3"/>
              </a:solidFill>
              <a:prstDash val="solid"/>
              <a:round/>
              <a:headEnd type="none" w="sm" len="sm"/>
              <a:tailEnd type="none" w="sm" len="sm"/>
            </a:ln>
          </a:bottom>
        </a:tcBdr>
        <a:fill>
          <a:solidFill>
            <a:srgbClr val="FFFFFF">
              <a:alpha val="0"/>
            </a:srgbClr>
          </a:solidFill>
        </a:fill>
      </a:tcStyle>
    </a:firstRow>
    <a:neCell>
      <a:tcTxStyle b="off" i="off"/>
      <a:tcStyle>
        <a:tcBdr/>
      </a:tcStyle>
    </a:neCell>
    <a:nwCell>
      <a:tcTxStyle b="off" i="off"/>
      <a:tcStyle>
        <a:tcBdr/>
      </a:tcStyle>
    </a:nwCell>
  </a:tblStyle>
  <a:tblStyle styleId="{97C8D162-F7B7-4F0D-A119-6B624510ADC2}" styleName="Table_3">
    <a:wholeTbl>
      <a:tcTxStyle b="off" i="off">
        <a:font>
          <a:latin typeface="Arial"/>
          <a:ea typeface="Arial"/>
          <a:cs typeface="Arial"/>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6E6E6"/>
          </a:solidFill>
        </a:fill>
      </a:tcStyle>
    </a:wholeTbl>
    <a:band1H>
      <a:tcTxStyle b="off" i="off"/>
      <a:tcStyle>
        <a:tcBdr/>
        <a:fill>
          <a:solidFill>
            <a:srgbClr val="CACACA"/>
          </a:solidFill>
        </a:fill>
      </a:tcStyle>
    </a:band1H>
    <a:band2H>
      <a:tcTxStyle b="off" i="off"/>
      <a:tcStyle>
        <a:tcBdr/>
      </a:tcStyle>
    </a:band2H>
    <a:band1V>
      <a:tcTxStyle b="off" i="off"/>
      <a:tcStyle>
        <a:tcBdr/>
        <a:fill>
          <a:solidFill>
            <a:srgbClr val="CACACA"/>
          </a:solidFill>
        </a:fill>
      </a:tcStyle>
    </a:band1V>
    <a:band2V>
      <a:tcTxStyle b="off" i="off"/>
      <a:tcStyle>
        <a:tcBdr/>
      </a:tcStyle>
    </a:band2V>
    <a:lastCol>
      <a:tcTxStyle b="on" i="off">
        <a:font>
          <a:latin typeface="Arial"/>
          <a:ea typeface="Arial"/>
          <a:cs typeface="Arial"/>
        </a:font>
        <a:srgbClr val="FFFFFF"/>
      </a:tcTxStyle>
      <a:tcStyle>
        <a:tcBdr/>
        <a:fill>
          <a:solidFill>
            <a:srgbClr val="000000"/>
          </a:solidFill>
        </a:fill>
      </a:tcStyle>
    </a:lastCol>
    <a:firstCol>
      <a:tcTxStyle b="on" i="off">
        <a:font>
          <a:latin typeface="Arial"/>
          <a:ea typeface="Arial"/>
          <a:cs typeface="Arial"/>
        </a:font>
        <a:srgbClr val="FFFFFF"/>
      </a:tcTxStyle>
      <a:tcStyle>
        <a:tcBdr/>
        <a:fill>
          <a:solidFill>
            <a:srgbClr val="000000"/>
          </a:solidFill>
        </a:fill>
      </a:tcStyle>
    </a:firstCol>
    <a:lastRow>
      <a:tcTxStyle b="on" i="off">
        <a:font>
          <a:latin typeface="Arial"/>
          <a:ea typeface="Arial"/>
          <a:cs typeface="Arial"/>
        </a:font>
        <a:srgbClr val="FFFFFF"/>
      </a:tcTxStyle>
      <a:tcStyle>
        <a:tcBdr>
          <a:top>
            <a:ln w="38100" cap="flat" cmpd="sng">
              <a:solidFill>
                <a:srgbClr val="FFFFFF"/>
              </a:solidFill>
              <a:prstDash val="solid"/>
              <a:round/>
              <a:headEnd type="none" w="sm" len="sm"/>
              <a:tailEnd type="none" w="sm" len="sm"/>
            </a:ln>
          </a:top>
        </a:tcBdr>
        <a:fill>
          <a:solidFill>
            <a:srgbClr val="000000"/>
          </a:solidFill>
        </a:fill>
      </a:tcStyle>
    </a:lastRow>
    <a:seCell>
      <a:tcTxStyle b="off" i="off"/>
      <a:tcStyle>
        <a:tcBdr/>
      </a:tcStyle>
    </a:seCell>
    <a:swCell>
      <a:tcTxStyle b="off" i="off"/>
      <a:tcStyle>
        <a:tcBdr/>
      </a:tcStyle>
    </a:swCell>
    <a:firstRow>
      <a:tcTxStyle b="on" i="off">
        <a:font>
          <a:latin typeface="Arial"/>
          <a:ea typeface="Arial"/>
          <a:cs typeface="Arial"/>
        </a:font>
        <a:srgbClr val="FFFFFF"/>
      </a:tcTxStyle>
      <a:tcStyle>
        <a:tcBdr>
          <a:bottom>
            <a:ln w="38100" cap="flat" cmpd="sng">
              <a:solidFill>
                <a:srgbClr val="FFFFFF"/>
              </a:solidFill>
              <a:prstDash val="solid"/>
              <a:round/>
              <a:headEnd type="none" w="sm" len="sm"/>
              <a:tailEnd type="none" w="sm" len="sm"/>
            </a:ln>
          </a:bottom>
        </a:tcBdr>
        <a:fill>
          <a:solidFill>
            <a:srgbClr val="000000"/>
          </a:solidFill>
        </a:fill>
      </a:tcStyle>
    </a:firstRow>
    <a:neCell>
      <a:tcTxStyle b="off" i="off"/>
      <a:tcStyle>
        <a:tcBdr/>
      </a:tcStyle>
    </a:neCell>
    <a:nwCell>
      <a:tcTxStyle b="off" i="off"/>
      <a:tcStyle>
        <a:tcBdr/>
      </a:tcStyle>
    </a:nwCell>
  </a:tblStyle>
  <a:tblStyle styleId="{FCD9606F-1C79-4CFE-8E86-92C3EED076F4}" styleName="Table_4">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2">
              <a:alpha val="20000"/>
            </a:schemeClr>
          </a:solidFill>
        </a:fill>
      </a:tcStyle>
    </a:band1H>
    <a:band2H>
      <a:tcTxStyle b="off" i="off"/>
      <a:tcStyle>
        <a:tcBdr/>
      </a:tcStyle>
    </a:band2H>
    <a:band1V>
      <a:tcTxStyle b="off" i="off"/>
      <a:tcStyle>
        <a:tcBdr/>
        <a:fill>
          <a:solidFill>
            <a:schemeClr val="accent2">
              <a:alpha val="20000"/>
            </a:schemeClr>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12700" cap="flat" cmpd="sng">
              <a:solidFill>
                <a:schemeClr val="accent2"/>
              </a:solidFill>
              <a:prstDash val="solid"/>
              <a:round/>
              <a:headEnd type="none" w="sm" len="sm"/>
              <a:tailEnd type="none" w="sm" len="sm"/>
            </a:ln>
          </a:top>
        </a:tcBdr>
        <a:fill>
          <a:solidFill>
            <a:srgbClr val="FFFFFF">
              <a:alpha val="0"/>
            </a:srgbClr>
          </a:solidFill>
        </a:fill>
      </a:tcStyle>
    </a:lastRow>
    <a:seCell>
      <a:tcTxStyle b="off" i="off"/>
      <a:tcStyle>
        <a:tcBdr/>
      </a:tcStyle>
    </a:seCell>
    <a:swCell>
      <a:tcTxStyle b="off" i="off"/>
      <a:tcStyle>
        <a:tcBdr/>
      </a:tcStyle>
    </a:swCell>
    <a:firstRow>
      <a:tcTxStyle b="on" i="off"/>
      <a:tcStyle>
        <a:tcBdr>
          <a:bottom>
            <a:ln w="12700" cap="flat" cmpd="sng">
              <a:solidFill>
                <a:schemeClr val="accent2"/>
              </a:solidFill>
              <a:prstDash val="solid"/>
              <a:round/>
              <a:headEnd type="none" w="sm" len="sm"/>
              <a:tailEnd type="none" w="sm" len="sm"/>
            </a:ln>
          </a:bottom>
        </a:tcBdr>
        <a:fill>
          <a:solidFill>
            <a:srgbClr val="FFFFFF">
              <a:alpha val="0"/>
            </a:srgbClr>
          </a:solidFill>
        </a:fill>
      </a:tcStyle>
    </a:firstRow>
    <a:neCell>
      <a:tcTxStyle b="off" i="off"/>
      <a:tcStyle>
        <a:tcBdr/>
      </a:tcStyle>
    </a:neCell>
    <a:nwCell>
      <a:tcTxStyle b="off" i="off"/>
      <a:tcStyle>
        <a:tcBdr/>
      </a:tcStyle>
    </a:nwCell>
  </a:tblStyle>
  <a:tblStyle styleId="{CD88FB69-2098-4870-A087-6ADD50F5CA38}" styleName="Table_5">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6-12T02:51:36.701" idx="2">
    <p:pos x="8726" y="5725"/>
    <p:text>Make sure your root cause is action based</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7" dt="2022-08-08T08:43:03.605" idx="1">
    <p:pos x="7704" y="1673"/>
    <p:text>Suggestion: Specify which CCRPI criteria you will use... ADA or otherwise.
</p:text>
    <p:extLst>
      <p:ext uri="{C676402C-5697-4E1C-873F-D02D1690AC5C}">
        <p15:threadingInfo xmlns:p15="http://schemas.microsoft.com/office/powerpoint/2012/main" timeZoneBias="420"/>
      </p:ext>
    </p:extLst>
  </p:cm>
  <p:cm authorId="7" dt="2022-08-08T08:43:45.903" idx="2">
    <p:pos x="2356" y="5314"/>
    <p:text>Are there any more progress monitoring measures that you can utilize throughout the year?
</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7" dt="2022-08-08T08:48:31.335" idx="3">
    <p:pos x="2086" y="2726"/>
    <p:text>Please provide more specifics in your action steps.
Detail what the plan will be specifically. Learning Walks? Unit Internalization PLCs? Weekly Data meetings?
What specific and immediate actions can you take to attain an increase in ELA scores?
</p:text>
    <p:extLst>
      <p:ext uri="{C676402C-5697-4E1C-873F-D02D1690AC5C}">
        <p15:threadingInfo xmlns:p15="http://schemas.microsoft.com/office/powerpoint/2012/main" timeZoneBias="420"/>
      </p:ext>
    </p:extLst>
  </p:cm>
  <p:cm authorId="7" dt="2022-08-08T08:51:25.045" idx="5">
    <p:pos x="1598" y="5679"/>
    <p:text>Subgroup 3. This will be done school wide, so I would delete it from the Subgroup Action Steps.
</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7" dt="2022-08-08T08:49:08.196" idx="4">
    <p:pos x="2015" y="2171"/>
    <p:text>Please provide more specifics in your action steps.
Detail what the plan will be specifically. Learning Walks? Unit Internalization PLCs? Weekly Data meetings?
What specific and immediate actions can you take to attain an increase in Numeracy scores?
</p:text>
    <p:extLst>
      <p:ext uri="{C676402C-5697-4E1C-873F-D02D1690AC5C}">
        <p15:threadingInfo xmlns:p15="http://schemas.microsoft.com/office/powerpoint/2012/main" timeZoneBias="420"/>
      </p:ext>
    </p:extLst>
  </p:cm>
  <p:cm authorId="7" dt="2022-08-08T08:51:57.046" idx="6">
    <p:pos x="2001" y="5613"/>
    <p:text>Subgroup 3. This will be done school wide, so I would delete it from the Subgroup Action Steps.
</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6" dt="2022-08-05T11:48:13.302" idx="1">
    <p:pos x="10" y="10"/>
    <p:text>Please use School’s SMART Goals or Goals from your FE Plan to create Family Engagement Goal(s). The must be measurable. Please use the following link for examples http://tinyaps.com/?FEExample
</p:text>
    <p:extLst>
      <p:ext uri="{C676402C-5697-4E1C-873F-D02D1690AC5C}">
        <p15:threadingInfo xmlns:p15="http://schemas.microsoft.com/office/powerpoint/2012/main" timeZoneBias="420"/>
      </p:ext>
    </p:extLst>
  </p:cm>
  <p:cm authorId="8" dt="2022-08-22T06:41:04.030" idx="1">
    <p:pos x="7841" y="501"/>
    <p:text>Increase by what % and what does strategic communication mean?
</p:text>
    <p:extLst>
      <p:ext uri="{C676402C-5697-4E1C-873F-D02D1690AC5C}">
        <p15:threadingInfo xmlns:p15="http://schemas.microsoft.com/office/powerpoint/2012/main" timeZoneBias="420"/>
      </p:ext>
    </p:extLst>
  </p:cm>
  <p:cm authorId="8" dt="2022-08-22T06:42:37.549" idx="2">
    <p:pos x="5455" y="905"/>
    <p:text>If you are reaching out to 100% of your families how will that diversify PTA membership? Is it about reaching out to families and/or is it having them to join the PTA?
</p:text>
    <p:extLst>
      <p:ext uri="{C676402C-5697-4E1C-873F-D02D1690AC5C}">
        <p15:threadingInfo xmlns:p15="http://schemas.microsoft.com/office/powerpoint/2012/main" timeZoneBias="420"/>
      </p:ext>
    </p:extLst>
  </p:cm>
  <p:cm authorId="8" dt="2022-08-22T06:44:38.490" idx="3">
    <p:pos x="2649" y="641"/>
    <p:text>Are you only going to have PTA meetings that highligh the arts? What does it mean when you say send out specific invitations?
</p:text>
    <p:extLst>
      <p:ext uri="{C676402C-5697-4E1C-873F-D02D1690AC5C}">
        <p15:threadingInfo xmlns:p15="http://schemas.microsoft.com/office/powerpoint/2012/main" timeZoneBias="420"/>
      </p:ext>
    </p:extLst>
  </p:cm>
  <p:cm authorId="8" dt="2022-08-22T06:45:41.258" idx="4">
    <p:pos x="7381" y="1152"/>
    <p:text>I like the action step however, will families receive a certificate? Is this a preentation? Is this an alumni event?
</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5" dt="2022-07-29T11:59:20.560" idx="2">
    <p:pos x="9088" y="2415"/>
    <p:text>[@Brown, Caroline E.] Please ensure that this page is electronically or manually signed by each staff listed. If you obtain wet signatures, please upload the signature form or email it to me.
</p:text>
    <p:extLst>
      <p:ext uri="{C676402C-5697-4E1C-873F-D02D1690AC5C}">
        <p15:threadingInfo xmlns:p15="http://schemas.microsoft.com/office/powerpoint/2012/main" timeZoneBias="4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5" dt="2022-07-29T11:57:54.586" idx="1">
    <p:pos x="8865" y="2583"/>
    <p:text>[@Brown, Caroline E.] Please add your electronic signature for each of the statements  pages 21 and 22.
</p:text>
    <p:extLst>
      <p:ext uri="{C676402C-5697-4E1C-873F-D02D1690AC5C}">
        <p15:threadingInfo xmlns:p15="http://schemas.microsoft.com/office/powerpoint/2012/main" timeZoneBias="4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9" dt="2022-08-23T12:05:08.473" idx="1">
    <p:pos x="693" y="3324"/>
    <p:text>$65K of School Improvement funds have been consolidated in your Fund 150.  Please accurately describe how the intent and purpose of those funds will be met. 
</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2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6" name="Google Shape;26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58750" indent="0">
              <a:buNone/>
            </a:pPr>
            <a:r>
              <a:rPr lang="en-US"/>
              <a:t>Notes for the School CIP Team: This section is for Tier 3 and 4 schools.</a:t>
            </a:r>
            <a:r>
              <a:rPr lang="en-US" baseline="0"/>
              <a:t> Collaborate with your district &amp; GADOE support to outline your short-term action plan for the first 45-days of school.</a:t>
            </a:r>
            <a:endParaRPr lang="en-US"/>
          </a:p>
        </p:txBody>
      </p:sp>
    </p:spTree>
    <p:extLst>
      <p:ext uri="{BB962C8B-B14F-4D97-AF65-F5344CB8AC3E}">
        <p14:creationId xmlns:p14="http://schemas.microsoft.com/office/powerpoint/2010/main" val="2925515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20725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98154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26083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30582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6" name="Google Shape;26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1239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Analyze progress towards CIP goal #1</a:t>
            </a:r>
          </a:p>
        </p:txBody>
      </p:sp>
    </p:spTree>
    <p:extLst>
      <p:ext uri="{BB962C8B-B14F-4D97-AF65-F5344CB8AC3E}">
        <p14:creationId xmlns:p14="http://schemas.microsoft.com/office/powerpoint/2010/main" val="3982714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Analyze progress towards CIP goal #2</a:t>
            </a:r>
          </a:p>
          <a:p>
            <a:endParaRPr lang="en-US"/>
          </a:p>
        </p:txBody>
      </p:sp>
    </p:spTree>
    <p:extLst>
      <p:ext uri="{BB962C8B-B14F-4D97-AF65-F5344CB8AC3E}">
        <p14:creationId xmlns:p14="http://schemas.microsoft.com/office/powerpoint/2010/main" val="358564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Analyze progress towards CIP goal #3</a:t>
            </a:r>
          </a:p>
          <a:p>
            <a:endParaRPr lang="en-US"/>
          </a:p>
        </p:txBody>
      </p:sp>
    </p:spTree>
    <p:extLst>
      <p:ext uri="{BB962C8B-B14F-4D97-AF65-F5344CB8AC3E}">
        <p14:creationId xmlns:p14="http://schemas.microsoft.com/office/powerpoint/2010/main" val="7855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9" name="Google Shape;1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4639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e5c48d7ab6_0_2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Please refer to your guide to assist in completing this section correctly</a:t>
            </a:r>
            <a:endParaRPr/>
          </a:p>
        </p:txBody>
      </p:sp>
      <p:sp>
        <p:nvSpPr>
          <p:cNvPr id="293" name="Google Shape;293;ge5c48d7ab6_0_2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e5c48d7ab6_0_2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4" name="Google Shape;304;ge5c48d7ab6_0_2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e5c48d7ab6_0_28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6" name="Google Shape;316;ge5c48d7ab6_0_2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e5c48d7ab6_0_29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7" name="Google Shape;327;ge5c48d7ab6_0_2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e5c48d7ab6_0_3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9" name="Google Shape;339;ge5c48d7ab6_0_3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e5c48d7ab6_0_3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1" name="Google Shape;351;ge5c48d7ab6_0_3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e5c48d7ab6_0_3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2" name="Google Shape;362;ge5c48d7ab6_0_3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e5c48d7ab6_0_3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4" name="Google Shape;374;ge5c48d7ab6_0_3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e5c48d7ab6_0_3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6" name="Google Shape;386;ge5c48d7ab6_0_3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e5c48d7ab6_0_37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0" name="Google Shape;410;ge5c48d7ab6_0_3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Notes for School CIP Teams: After completing</a:t>
            </a:r>
            <a:r>
              <a:rPr lang="en-US" baseline="0"/>
              <a:t> your Comprehensive Needs Assessment ( data protocol), you will come here and identify some strengths and opportunities/challenges you have observed from the data. The priority areas are Literacy, Numeracy, and Whole Child &amp; Student Support. Identify an overarching need for each area. Formulate a problem statement for each area. Make sure the problem statement meets the criteria. Refer to your CIP resources.</a:t>
            </a:r>
            <a:endParaRPr/>
          </a:p>
        </p:txBody>
      </p:sp>
      <p:sp>
        <p:nvSpPr>
          <p:cNvPr id="168" name="Google Shape;168;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e5c48d7ab6_0_3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8" name="Google Shape;398;ge5c48d7ab6_0_3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e5c48d7ab6_0_38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22" name="Google Shape;422;ge5c48d7ab6_0_38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e5c48d7ab6_0_39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3" name="Google Shape;433;ge5c48d7ab6_0_39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ge5c48d7ab6_0_40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45" name="Google Shape;445;ge5c48d7ab6_0_40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e5c48d7ab6_0_4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57" name="Google Shape;457;ge5c48d7ab6_0_4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e5c48d7ab6_0_4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69" name="Google Shape;469;ge5c48d7ab6_0_4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e5c48d7ab6_0_4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3" name="Google Shape;493;ge5c48d7ab6_0_4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e5c48d7ab6_0_4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1" name="Google Shape;481;ge5c48d7ab6_0_4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Notes</a:t>
            </a:r>
            <a:r>
              <a:rPr lang="en-US" baseline="0"/>
              <a:t> for School CIP Teams: Place your problem statements at the top of this page again. This is where you will complete your Root Cause Analysis using the 5 Whys Protocol. There is a Group Mapping link you will use to assist you as you complete this process. Once you scale down to the root cause for each priority area, type it at the bottom.</a:t>
            </a:r>
            <a:endParaRPr/>
          </a:p>
        </p:txBody>
      </p:sp>
      <p:sp>
        <p:nvSpPr>
          <p:cNvPr id="168" name="Google Shape;168;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6550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Notes for School CIP Teams: On this slide you will identify SMART goals for each priority area and how you will monitor progress towards those goals</a:t>
            </a:r>
            <a:endParaRPr/>
          </a:p>
        </p:txBody>
      </p:sp>
      <p:sp>
        <p:nvSpPr>
          <p:cNvPr id="186" name="Google Shape;18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Notes for School CIP Teams: For each</a:t>
            </a:r>
            <a:r>
              <a:rPr lang="en-US" baseline="0"/>
              <a:t> of your CIP Goals, you will now pinpoint a research-based intervention/strategy that your school will implement to attain that goal. You will then plan out action steps you will take to implement the research-based intervention/strategy. For each action step, make sure all components are filled in. There should be alignment with your action steps and root causes to make sure it addresses needed changes.</a:t>
            </a:r>
            <a:endParaRPr/>
          </a:p>
        </p:txBody>
      </p:sp>
      <p:sp>
        <p:nvSpPr>
          <p:cNvPr id="202" name="Google Shape;20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2" name="Google Shape;20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950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2" name="Google Shape;20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3376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a:t>Notes for</a:t>
            </a:r>
            <a:r>
              <a:rPr lang="en-US" baseline="0"/>
              <a:t> School CIP Teams: Identify Family Engagement Goals that are aligned with your CIP Goals and our APS 5</a:t>
            </a:r>
            <a:endParaRPr lang="en-US"/>
          </a:p>
        </p:txBody>
      </p:sp>
    </p:spTree>
    <p:extLst>
      <p:ext uri="{BB962C8B-B14F-4D97-AF65-F5344CB8AC3E}">
        <p14:creationId xmlns:p14="http://schemas.microsoft.com/office/powerpoint/2010/main" val="320607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1097280" y="1795781"/>
            <a:ext cx="12435840" cy="382016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8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1828800" y="5763262"/>
            <a:ext cx="10972800" cy="264921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400"/>
              </a:spcBef>
              <a:spcAft>
                <a:spcPts val="0"/>
              </a:spcAft>
              <a:buClr>
                <a:schemeClr val="dk1"/>
              </a:buClr>
              <a:buSzPts val="2400"/>
              <a:buNone/>
              <a:defRPr sz="3360"/>
            </a:lvl1pPr>
            <a:lvl2pPr lvl="1" algn="ctr">
              <a:lnSpc>
                <a:spcPct val="90000"/>
              </a:lnSpc>
              <a:spcBef>
                <a:spcPts val="700"/>
              </a:spcBef>
              <a:spcAft>
                <a:spcPts val="0"/>
              </a:spcAft>
              <a:buClr>
                <a:schemeClr val="dk1"/>
              </a:buClr>
              <a:buSzPts val="2000"/>
              <a:buNone/>
              <a:defRPr sz="2800"/>
            </a:lvl2pPr>
            <a:lvl3pPr lvl="2" algn="ctr">
              <a:lnSpc>
                <a:spcPct val="90000"/>
              </a:lnSpc>
              <a:spcBef>
                <a:spcPts val="700"/>
              </a:spcBef>
              <a:spcAft>
                <a:spcPts val="0"/>
              </a:spcAft>
              <a:buClr>
                <a:schemeClr val="dk1"/>
              </a:buClr>
              <a:buSzPts val="1800"/>
              <a:buNone/>
              <a:defRPr sz="2520"/>
            </a:lvl3pPr>
            <a:lvl4pPr lvl="3" algn="ctr">
              <a:lnSpc>
                <a:spcPct val="90000"/>
              </a:lnSpc>
              <a:spcBef>
                <a:spcPts val="700"/>
              </a:spcBef>
              <a:spcAft>
                <a:spcPts val="0"/>
              </a:spcAft>
              <a:buClr>
                <a:schemeClr val="dk1"/>
              </a:buClr>
              <a:buSzPts val="1600"/>
              <a:buNone/>
              <a:defRPr sz="2240"/>
            </a:lvl4pPr>
            <a:lvl5pPr lvl="4" algn="ctr">
              <a:lnSpc>
                <a:spcPct val="90000"/>
              </a:lnSpc>
              <a:spcBef>
                <a:spcPts val="700"/>
              </a:spcBef>
              <a:spcAft>
                <a:spcPts val="0"/>
              </a:spcAft>
              <a:buClr>
                <a:schemeClr val="dk1"/>
              </a:buClr>
              <a:buSzPts val="1600"/>
              <a:buNone/>
              <a:defRPr sz="2240"/>
            </a:lvl5pPr>
            <a:lvl6pPr lvl="5" algn="ctr">
              <a:lnSpc>
                <a:spcPct val="90000"/>
              </a:lnSpc>
              <a:spcBef>
                <a:spcPts val="700"/>
              </a:spcBef>
              <a:spcAft>
                <a:spcPts val="0"/>
              </a:spcAft>
              <a:buClr>
                <a:schemeClr val="dk1"/>
              </a:buClr>
              <a:buSzPts val="1600"/>
              <a:buNone/>
              <a:defRPr sz="2240"/>
            </a:lvl6pPr>
            <a:lvl7pPr lvl="6" algn="ctr">
              <a:lnSpc>
                <a:spcPct val="90000"/>
              </a:lnSpc>
              <a:spcBef>
                <a:spcPts val="700"/>
              </a:spcBef>
              <a:spcAft>
                <a:spcPts val="0"/>
              </a:spcAft>
              <a:buClr>
                <a:schemeClr val="dk1"/>
              </a:buClr>
              <a:buSzPts val="1600"/>
              <a:buNone/>
              <a:defRPr sz="2240"/>
            </a:lvl7pPr>
            <a:lvl8pPr lvl="7" algn="ctr">
              <a:lnSpc>
                <a:spcPct val="90000"/>
              </a:lnSpc>
              <a:spcBef>
                <a:spcPts val="700"/>
              </a:spcBef>
              <a:spcAft>
                <a:spcPts val="0"/>
              </a:spcAft>
              <a:buClr>
                <a:schemeClr val="dk1"/>
              </a:buClr>
              <a:buSzPts val="1600"/>
              <a:buNone/>
              <a:defRPr sz="2240"/>
            </a:lvl8pPr>
            <a:lvl9pPr lvl="8" algn="ctr">
              <a:lnSpc>
                <a:spcPct val="90000"/>
              </a:lnSpc>
              <a:spcBef>
                <a:spcPts val="700"/>
              </a:spcBef>
              <a:spcAft>
                <a:spcPts val="0"/>
              </a:spcAft>
              <a:buClr>
                <a:schemeClr val="dk1"/>
              </a:buClr>
              <a:buSzPts val="1600"/>
              <a:buNone/>
              <a:defRPr sz="2240"/>
            </a:lvl9pPr>
          </a:lstStyle>
          <a:p>
            <a:endParaRPr/>
          </a:p>
        </p:txBody>
      </p:sp>
      <p:sp>
        <p:nvSpPr>
          <p:cNvPr id="14" name="Google Shape;14;p14"/>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4"/>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4"/>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1005840" y="584204"/>
            <a:ext cx="12618720" cy="212090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3"/>
          <p:cNvSpPr txBox="1">
            <a:spLocks noGrp="1"/>
          </p:cNvSpPr>
          <p:nvPr>
            <p:ph type="body" idx="1"/>
          </p:nvPr>
        </p:nvSpPr>
        <p:spPr>
          <a:xfrm rot="5400000">
            <a:off x="3834132" y="92710"/>
            <a:ext cx="6962141" cy="12618720"/>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71" name="Google Shape;71;p23"/>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3"/>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rot="5400000">
            <a:off x="7397750" y="3656331"/>
            <a:ext cx="9298941" cy="31546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996950" y="593091"/>
            <a:ext cx="9298941" cy="9281160"/>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3"/>
        <p:cNvGrpSpPr/>
        <p:nvPr/>
      </p:nvGrpSpPr>
      <p:grpSpPr>
        <a:xfrm>
          <a:off x="0" y="0"/>
          <a:ext cx="0" cy="0"/>
          <a:chOff x="0" y="0"/>
          <a:chExt cx="0" cy="0"/>
        </a:xfrm>
      </p:grpSpPr>
      <p:sp>
        <p:nvSpPr>
          <p:cNvPr id="84" name="Google Shape;84;ge5c48d7ab6_0_467"/>
          <p:cNvSpPr txBox="1">
            <a:spLocks noGrp="1"/>
          </p:cNvSpPr>
          <p:nvPr>
            <p:ph type="title"/>
          </p:nvPr>
        </p:nvSpPr>
        <p:spPr>
          <a:xfrm>
            <a:off x="4571983" y="1144853"/>
            <a:ext cx="5485920" cy="1026720"/>
          </a:xfrm>
          <a:prstGeom prst="rect">
            <a:avLst/>
          </a:prstGeom>
          <a:noFill/>
          <a:ln>
            <a:noFill/>
          </a:ln>
        </p:spPr>
        <p:txBody>
          <a:bodyPr spcFirstLastPara="1" wrap="square" lIns="121900" tIns="121900" rIns="121900" bIns="121900" anchor="ctr" anchorCtr="0">
            <a:noAutofit/>
          </a:bodyPr>
          <a:lstStyle>
            <a:lvl1pPr lvl="0" algn="ctr">
              <a:lnSpc>
                <a:spcPct val="100000"/>
              </a:lnSpc>
              <a:spcBef>
                <a:spcPts val="0"/>
              </a:spcBef>
              <a:spcAft>
                <a:spcPts val="0"/>
              </a:spcAft>
              <a:buSzPts val="3700"/>
              <a:buNone/>
              <a:defRPr>
                <a:solidFill>
                  <a:schemeClr val="dk1"/>
                </a:solidFill>
              </a:defRPr>
            </a:lvl1pPr>
            <a:lvl2pPr lvl="1" algn="ctr">
              <a:lnSpc>
                <a:spcPct val="100000"/>
              </a:lnSpc>
              <a:spcBef>
                <a:spcPts val="0"/>
              </a:spcBef>
              <a:spcAft>
                <a:spcPts val="0"/>
              </a:spcAft>
              <a:buSzPts val="3700"/>
              <a:buNone/>
              <a:defRPr/>
            </a:lvl2pPr>
            <a:lvl3pPr lvl="2" algn="ctr">
              <a:lnSpc>
                <a:spcPct val="100000"/>
              </a:lnSpc>
              <a:spcBef>
                <a:spcPts val="0"/>
              </a:spcBef>
              <a:spcAft>
                <a:spcPts val="0"/>
              </a:spcAft>
              <a:buSzPts val="3700"/>
              <a:buNone/>
              <a:defRPr/>
            </a:lvl3pPr>
            <a:lvl4pPr lvl="3" algn="ctr">
              <a:lnSpc>
                <a:spcPct val="100000"/>
              </a:lnSpc>
              <a:spcBef>
                <a:spcPts val="0"/>
              </a:spcBef>
              <a:spcAft>
                <a:spcPts val="0"/>
              </a:spcAft>
              <a:buSzPts val="3700"/>
              <a:buNone/>
              <a:defRPr/>
            </a:lvl4pPr>
            <a:lvl5pPr lvl="4" algn="ctr">
              <a:lnSpc>
                <a:spcPct val="100000"/>
              </a:lnSpc>
              <a:spcBef>
                <a:spcPts val="0"/>
              </a:spcBef>
              <a:spcAft>
                <a:spcPts val="0"/>
              </a:spcAft>
              <a:buSzPts val="3700"/>
              <a:buNone/>
              <a:defRPr/>
            </a:lvl5pPr>
            <a:lvl6pPr lvl="5" algn="ctr">
              <a:lnSpc>
                <a:spcPct val="100000"/>
              </a:lnSpc>
              <a:spcBef>
                <a:spcPts val="0"/>
              </a:spcBef>
              <a:spcAft>
                <a:spcPts val="0"/>
              </a:spcAft>
              <a:buSzPts val="3700"/>
              <a:buNone/>
              <a:defRPr/>
            </a:lvl6pPr>
            <a:lvl7pPr lvl="6" algn="ctr">
              <a:lnSpc>
                <a:spcPct val="100000"/>
              </a:lnSpc>
              <a:spcBef>
                <a:spcPts val="0"/>
              </a:spcBef>
              <a:spcAft>
                <a:spcPts val="0"/>
              </a:spcAft>
              <a:buSzPts val="3700"/>
              <a:buNone/>
              <a:defRPr/>
            </a:lvl7pPr>
            <a:lvl8pPr lvl="7" algn="ctr">
              <a:lnSpc>
                <a:spcPct val="100000"/>
              </a:lnSpc>
              <a:spcBef>
                <a:spcPts val="0"/>
              </a:spcBef>
              <a:spcAft>
                <a:spcPts val="0"/>
              </a:spcAft>
              <a:buSzPts val="3700"/>
              <a:buNone/>
              <a:defRPr/>
            </a:lvl8pPr>
            <a:lvl9pPr lvl="8" algn="ctr">
              <a:lnSpc>
                <a:spcPct val="100000"/>
              </a:lnSpc>
              <a:spcBef>
                <a:spcPts val="0"/>
              </a:spcBef>
              <a:spcAft>
                <a:spcPts val="0"/>
              </a:spcAft>
              <a:buSzPts val="37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atement">
  <p:cSld name="Statement">
    <p:spTree>
      <p:nvGrpSpPr>
        <p:cNvPr id="1" name="Shape 88"/>
        <p:cNvGrpSpPr/>
        <p:nvPr/>
      </p:nvGrpSpPr>
      <p:grpSpPr>
        <a:xfrm>
          <a:off x="0" y="0"/>
          <a:ext cx="0" cy="0"/>
          <a:chOff x="0" y="0"/>
          <a:chExt cx="0" cy="0"/>
        </a:xfrm>
      </p:grpSpPr>
      <p:sp>
        <p:nvSpPr>
          <p:cNvPr id="89" name="Google Shape;89;ge5c48d7ab6_0_464"/>
          <p:cNvSpPr txBox="1">
            <a:spLocks noGrp="1"/>
          </p:cNvSpPr>
          <p:nvPr>
            <p:ph type="body" idx="1"/>
          </p:nvPr>
        </p:nvSpPr>
        <p:spPr>
          <a:xfrm>
            <a:off x="723898" y="3936674"/>
            <a:ext cx="13182720" cy="3099360"/>
          </a:xfrm>
          <a:prstGeom prst="rect">
            <a:avLst/>
          </a:prstGeom>
          <a:noFill/>
          <a:ln>
            <a:noFill/>
          </a:ln>
        </p:spPr>
        <p:txBody>
          <a:bodyPr spcFirstLastPara="1" wrap="square" lIns="21175" tIns="21175" rIns="21175" bIns="21175" anchor="ctr" anchorCtr="0">
            <a:normAutofit/>
          </a:bodyPr>
          <a:lstStyle>
            <a:lvl1pPr marL="640098" lvl="0" indent="-320049" algn="ctr">
              <a:lnSpc>
                <a:spcPct val="80000"/>
              </a:lnSpc>
              <a:spcBef>
                <a:spcPts val="0"/>
              </a:spcBef>
              <a:spcAft>
                <a:spcPts val="0"/>
              </a:spcAft>
              <a:buClr>
                <a:srgbClr val="000000"/>
              </a:buClr>
              <a:buSzPts val="4800"/>
              <a:buFont typeface="Helvetica Neue"/>
              <a:buNone/>
              <a:defRPr sz="6720">
                <a:latin typeface="Helvetica Neue"/>
                <a:ea typeface="Helvetica Neue"/>
                <a:cs typeface="Helvetica Neue"/>
                <a:sym typeface="Helvetica Neue"/>
              </a:defRPr>
            </a:lvl1pPr>
            <a:lvl2pPr marL="1280197" lvl="1" indent="-320049" algn="ctr">
              <a:lnSpc>
                <a:spcPct val="80000"/>
              </a:lnSpc>
              <a:spcBef>
                <a:spcPts val="0"/>
              </a:spcBef>
              <a:spcAft>
                <a:spcPts val="0"/>
              </a:spcAft>
              <a:buClr>
                <a:srgbClr val="000000"/>
              </a:buClr>
              <a:buSzPts val="4800"/>
              <a:buFont typeface="Helvetica Neue"/>
              <a:buNone/>
              <a:defRPr sz="6720">
                <a:latin typeface="Helvetica Neue"/>
                <a:ea typeface="Helvetica Neue"/>
                <a:cs typeface="Helvetica Neue"/>
                <a:sym typeface="Helvetica Neue"/>
              </a:defRPr>
            </a:lvl2pPr>
            <a:lvl3pPr marL="1920295" lvl="2" indent="-320049" algn="ctr">
              <a:lnSpc>
                <a:spcPct val="80000"/>
              </a:lnSpc>
              <a:spcBef>
                <a:spcPts val="0"/>
              </a:spcBef>
              <a:spcAft>
                <a:spcPts val="0"/>
              </a:spcAft>
              <a:buClr>
                <a:srgbClr val="000000"/>
              </a:buClr>
              <a:buSzPts val="4800"/>
              <a:buFont typeface="Helvetica Neue"/>
              <a:buNone/>
              <a:defRPr sz="6720">
                <a:latin typeface="Helvetica Neue"/>
                <a:ea typeface="Helvetica Neue"/>
                <a:cs typeface="Helvetica Neue"/>
                <a:sym typeface="Helvetica Neue"/>
              </a:defRPr>
            </a:lvl3pPr>
            <a:lvl4pPr marL="2560393" lvl="3" indent="-320049" algn="ctr">
              <a:lnSpc>
                <a:spcPct val="80000"/>
              </a:lnSpc>
              <a:spcBef>
                <a:spcPts val="0"/>
              </a:spcBef>
              <a:spcAft>
                <a:spcPts val="0"/>
              </a:spcAft>
              <a:buClr>
                <a:srgbClr val="000000"/>
              </a:buClr>
              <a:buSzPts val="4800"/>
              <a:buFont typeface="Helvetica Neue"/>
              <a:buNone/>
              <a:defRPr sz="6720">
                <a:latin typeface="Helvetica Neue"/>
                <a:ea typeface="Helvetica Neue"/>
                <a:cs typeface="Helvetica Neue"/>
                <a:sym typeface="Helvetica Neue"/>
              </a:defRPr>
            </a:lvl4pPr>
            <a:lvl5pPr marL="3200491" lvl="4" indent="-320049" algn="ctr">
              <a:lnSpc>
                <a:spcPct val="80000"/>
              </a:lnSpc>
              <a:spcBef>
                <a:spcPts val="0"/>
              </a:spcBef>
              <a:spcAft>
                <a:spcPts val="0"/>
              </a:spcAft>
              <a:buClr>
                <a:srgbClr val="000000"/>
              </a:buClr>
              <a:buSzPts val="4800"/>
              <a:buFont typeface="Helvetica Neue"/>
              <a:buNone/>
              <a:defRPr sz="6720">
                <a:latin typeface="Helvetica Neue"/>
                <a:ea typeface="Helvetica Neue"/>
                <a:cs typeface="Helvetica Neue"/>
                <a:sym typeface="Helvetica Neue"/>
              </a:defRPr>
            </a:lvl5pPr>
            <a:lvl6pPr marL="3840590" lvl="5" indent="-400061" algn="l">
              <a:lnSpc>
                <a:spcPct val="90000"/>
              </a:lnSpc>
              <a:spcBef>
                <a:spcPts val="2660"/>
              </a:spcBef>
              <a:spcAft>
                <a:spcPts val="0"/>
              </a:spcAft>
              <a:buClr>
                <a:srgbClr val="000000"/>
              </a:buClr>
              <a:buSzPts val="900"/>
              <a:buChar char="•"/>
              <a:defRPr/>
            </a:lvl6pPr>
            <a:lvl7pPr marL="4480688" lvl="6" indent="-400061" algn="l">
              <a:lnSpc>
                <a:spcPct val="90000"/>
              </a:lnSpc>
              <a:spcBef>
                <a:spcPts val="2660"/>
              </a:spcBef>
              <a:spcAft>
                <a:spcPts val="0"/>
              </a:spcAft>
              <a:buClr>
                <a:srgbClr val="000000"/>
              </a:buClr>
              <a:buSzPts val="900"/>
              <a:buChar char="•"/>
              <a:defRPr/>
            </a:lvl7pPr>
            <a:lvl8pPr marL="5120786" lvl="7" indent="-400061" algn="l">
              <a:lnSpc>
                <a:spcPct val="90000"/>
              </a:lnSpc>
              <a:spcBef>
                <a:spcPts val="2660"/>
              </a:spcBef>
              <a:spcAft>
                <a:spcPts val="0"/>
              </a:spcAft>
              <a:buClr>
                <a:srgbClr val="000000"/>
              </a:buClr>
              <a:buSzPts val="900"/>
              <a:buChar char="•"/>
              <a:defRPr/>
            </a:lvl8pPr>
            <a:lvl9pPr marL="5760885" lvl="8" indent="-400061" algn="l">
              <a:lnSpc>
                <a:spcPct val="90000"/>
              </a:lnSpc>
              <a:spcBef>
                <a:spcPts val="2660"/>
              </a:spcBef>
              <a:spcAft>
                <a:spcPts val="0"/>
              </a:spcAft>
              <a:buClr>
                <a:srgbClr val="000000"/>
              </a:buClr>
              <a:buSzPts val="900"/>
              <a:buChar char="•"/>
              <a:defRPr/>
            </a:lvl9pPr>
          </a:lstStyle>
          <a:p>
            <a:endParaRPr/>
          </a:p>
        </p:txBody>
      </p:sp>
      <p:sp>
        <p:nvSpPr>
          <p:cNvPr id="90" name="Google Shape;90;ge5c48d7ab6_0_464"/>
          <p:cNvSpPr txBox="1">
            <a:spLocks noGrp="1"/>
          </p:cNvSpPr>
          <p:nvPr>
            <p:ph type="sldNum" idx="12"/>
          </p:nvPr>
        </p:nvSpPr>
        <p:spPr>
          <a:xfrm>
            <a:off x="7200902" y="10515124"/>
            <a:ext cx="220800" cy="215118"/>
          </a:xfrm>
          <a:prstGeom prst="rect">
            <a:avLst/>
          </a:prstGeom>
          <a:noFill/>
          <a:ln>
            <a:noFill/>
          </a:ln>
        </p:spPr>
        <p:txBody>
          <a:bodyPr spcFirstLastPara="1" wrap="square" lIns="21175" tIns="21175" rIns="21175" bIns="21175" anchor="b" anchorCtr="0">
            <a:spAutoFit/>
          </a:bodyPr>
          <a:lstStyle>
            <a:lvl1pPr marL="0" marR="0" lvl="0"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800"/>
              <a:buFont typeface="Helvetica Neue"/>
              <a:buNone/>
              <a:defRPr sz="1120" b="0" i="0" u="none" strike="noStrike" cap="none">
                <a:solidFill>
                  <a:srgbClr val="000000"/>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1"/>
        <p:cNvGrpSpPr/>
        <p:nvPr/>
      </p:nvGrpSpPr>
      <p:grpSpPr>
        <a:xfrm>
          <a:off x="0" y="0"/>
          <a:ext cx="0" cy="0"/>
          <a:chOff x="0" y="0"/>
          <a:chExt cx="0" cy="0"/>
        </a:xfrm>
      </p:grpSpPr>
      <p:sp>
        <p:nvSpPr>
          <p:cNvPr id="92" name="Google Shape;92;ge5c48d7ab6_0_469"/>
          <p:cNvSpPr txBox="1">
            <a:spLocks noGrp="1"/>
          </p:cNvSpPr>
          <p:nvPr>
            <p:ph type="title"/>
          </p:nvPr>
        </p:nvSpPr>
        <p:spPr>
          <a:xfrm>
            <a:off x="1375072" y="584200"/>
            <a:ext cx="12249600" cy="212112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93" name="Google Shape;93;ge5c48d7ab6_0_469"/>
          <p:cNvSpPr txBox="1">
            <a:spLocks noGrp="1"/>
          </p:cNvSpPr>
          <p:nvPr>
            <p:ph type="body" idx="1"/>
          </p:nvPr>
        </p:nvSpPr>
        <p:spPr>
          <a:xfrm>
            <a:off x="1375072" y="2921000"/>
            <a:ext cx="12249600" cy="6616800"/>
          </a:xfrm>
          <a:prstGeom prst="rect">
            <a:avLst/>
          </a:prstGeom>
          <a:noFill/>
          <a:ln>
            <a:noFill/>
          </a:ln>
        </p:spPr>
        <p:txBody>
          <a:bodyPr spcFirstLastPara="1" wrap="square" lIns="121900" tIns="121900" rIns="121900" bIns="121900" anchor="t" anchorCtr="0">
            <a:noAutofit/>
          </a:bodyPr>
          <a:lstStyle>
            <a:lvl1pPr marL="640098" lvl="0" indent="-533415" algn="l">
              <a:lnSpc>
                <a:spcPct val="115000"/>
              </a:lnSpc>
              <a:spcBef>
                <a:spcPts val="0"/>
              </a:spcBef>
              <a:spcAft>
                <a:spcPts val="0"/>
              </a:spcAft>
              <a:buSzPts val="2400"/>
              <a:buChar char="●"/>
              <a:defRPr/>
            </a:lvl1pPr>
            <a:lvl2pPr marL="1280197" lvl="1" indent="-488964" algn="l">
              <a:lnSpc>
                <a:spcPct val="115000"/>
              </a:lnSpc>
              <a:spcBef>
                <a:spcPts val="2940"/>
              </a:spcBef>
              <a:spcAft>
                <a:spcPts val="0"/>
              </a:spcAft>
              <a:buSzPts val="1900"/>
              <a:buChar char="○"/>
              <a:defRPr/>
            </a:lvl2pPr>
            <a:lvl3pPr marL="1920295" lvl="2" indent="-488964" algn="l">
              <a:lnSpc>
                <a:spcPct val="115000"/>
              </a:lnSpc>
              <a:spcBef>
                <a:spcPts val="2940"/>
              </a:spcBef>
              <a:spcAft>
                <a:spcPts val="0"/>
              </a:spcAft>
              <a:buSzPts val="1900"/>
              <a:buChar char="■"/>
              <a:defRPr/>
            </a:lvl3pPr>
            <a:lvl4pPr marL="2560393" lvl="3" indent="-488964" algn="l">
              <a:lnSpc>
                <a:spcPct val="115000"/>
              </a:lnSpc>
              <a:spcBef>
                <a:spcPts val="2940"/>
              </a:spcBef>
              <a:spcAft>
                <a:spcPts val="0"/>
              </a:spcAft>
              <a:buSzPts val="1900"/>
              <a:buChar char="●"/>
              <a:defRPr/>
            </a:lvl4pPr>
            <a:lvl5pPr marL="3200491" lvl="4" indent="-488964" algn="l">
              <a:lnSpc>
                <a:spcPct val="115000"/>
              </a:lnSpc>
              <a:spcBef>
                <a:spcPts val="2940"/>
              </a:spcBef>
              <a:spcAft>
                <a:spcPts val="0"/>
              </a:spcAft>
              <a:buSzPts val="1900"/>
              <a:buChar char="○"/>
              <a:defRPr/>
            </a:lvl5pPr>
            <a:lvl6pPr marL="3840590" lvl="5" indent="-488964" algn="l">
              <a:lnSpc>
                <a:spcPct val="115000"/>
              </a:lnSpc>
              <a:spcBef>
                <a:spcPts val="2940"/>
              </a:spcBef>
              <a:spcAft>
                <a:spcPts val="0"/>
              </a:spcAft>
              <a:buSzPts val="1900"/>
              <a:buChar char="■"/>
              <a:defRPr/>
            </a:lvl6pPr>
            <a:lvl7pPr marL="4480688" lvl="6" indent="-488964" algn="l">
              <a:lnSpc>
                <a:spcPct val="115000"/>
              </a:lnSpc>
              <a:spcBef>
                <a:spcPts val="2940"/>
              </a:spcBef>
              <a:spcAft>
                <a:spcPts val="0"/>
              </a:spcAft>
              <a:buSzPts val="1900"/>
              <a:buChar char="●"/>
              <a:defRPr/>
            </a:lvl7pPr>
            <a:lvl8pPr marL="5120786" lvl="7" indent="-488964" algn="l">
              <a:lnSpc>
                <a:spcPct val="115000"/>
              </a:lnSpc>
              <a:spcBef>
                <a:spcPts val="2940"/>
              </a:spcBef>
              <a:spcAft>
                <a:spcPts val="0"/>
              </a:spcAft>
              <a:buSzPts val="1900"/>
              <a:buChar char="○"/>
              <a:defRPr/>
            </a:lvl8pPr>
            <a:lvl9pPr marL="5760885" lvl="8" indent="-488964" algn="l">
              <a:lnSpc>
                <a:spcPct val="115000"/>
              </a:lnSpc>
              <a:spcBef>
                <a:spcPts val="2940"/>
              </a:spcBef>
              <a:spcAft>
                <a:spcPts val="2940"/>
              </a:spcAft>
              <a:buSzPts val="1900"/>
              <a:buChar char="■"/>
              <a:defRPr/>
            </a:lvl9pPr>
          </a:lstStyle>
          <a:p>
            <a:endParaRPr/>
          </a:p>
        </p:txBody>
      </p:sp>
      <p:pic>
        <p:nvPicPr>
          <p:cNvPr id="94" name="Google Shape;94;ge5c48d7ab6_0_469"/>
          <p:cNvPicPr preferRelativeResize="0"/>
          <p:nvPr/>
        </p:nvPicPr>
        <p:blipFill rotWithShape="1">
          <a:blip r:embed="rId2">
            <a:alphaModFix/>
          </a:blip>
          <a:srcRect/>
          <a:stretch/>
        </p:blipFill>
        <p:spPr>
          <a:xfrm>
            <a:off x="12100762" y="9538073"/>
            <a:ext cx="1573088" cy="1149378"/>
          </a:xfrm>
          <a:prstGeom prst="rect">
            <a:avLst/>
          </a:prstGeom>
          <a:noFill/>
          <a:ln>
            <a:noFill/>
          </a:ln>
        </p:spPr>
      </p:pic>
      <p:pic>
        <p:nvPicPr>
          <p:cNvPr id="95" name="Google Shape;95;ge5c48d7ab6_0_469"/>
          <p:cNvPicPr preferRelativeResize="0"/>
          <p:nvPr/>
        </p:nvPicPr>
        <p:blipFill rotWithShape="1">
          <a:blip r:embed="rId3">
            <a:alphaModFix/>
          </a:blip>
          <a:srcRect r="4451"/>
          <a:stretch/>
        </p:blipFill>
        <p:spPr>
          <a:xfrm>
            <a:off x="4" y="0"/>
            <a:ext cx="801167" cy="10972800"/>
          </a:xfrm>
          <a:prstGeom prst="rect">
            <a:avLst/>
          </a:prstGeom>
          <a:noFill/>
          <a:ln>
            <a:noFill/>
          </a:ln>
        </p:spPr>
      </p:pic>
      <p:grpSp>
        <p:nvGrpSpPr>
          <p:cNvPr id="96" name="Google Shape;96;ge5c48d7ab6_0_469"/>
          <p:cNvGrpSpPr/>
          <p:nvPr/>
        </p:nvGrpSpPr>
        <p:grpSpPr>
          <a:xfrm>
            <a:off x="801196" y="10101996"/>
            <a:ext cx="10222390" cy="72963"/>
            <a:chOff x="667640" y="6313698"/>
            <a:chExt cx="7276757" cy="45602"/>
          </a:xfrm>
        </p:grpSpPr>
        <p:sp>
          <p:nvSpPr>
            <p:cNvPr id="97" name="Google Shape;97;ge5c48d7ab6_0_469"/>
            <p:cNvSpPr/>
            <p:nvPr/>
          </p:nvSpPr>
          <p:spPr>
            <a:xfrm rot="10800000" flipH="1">
              <a:off x="667640" y="6313700"/>
              <a:ext cx="3326400" cy="45600"/>
            </a:xfrm>
            <a:prstGeom prst="rect">
              <a:avLst/>
            </a:prstGeom>
            <a:solidFill>
              <a:srgbClr val="006436"/>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98" name="Google Shape;98;ge5c48d7ab6_0_469"/>
            <p:cNvSpPr/>
            <p:nvPr/>
          </p:nvSpPr>
          <p:spPr>
            <a:xfrm rot="10800000" flipH="1">
              <a:off x="3994121" y="6313698"/>
              <a:ext cx="1899900" cy="45600"/>
            </a:xfrm>
            <a:prstGeom prst="rect">
              <a:avLst/>
            </a:prstGeom>
            <a:solidFill>
              <a:srgbClr val="007E67"/>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99" name="Google Shape;99;ge5c48d7ab6_0_469"/>
            <p:cNvSpPr/>
            <p:nvPr/>
          </p:nvSpPr>
          <p:spPr>
            <a:xfrm rot="10800000" flipH="1">
              <a:off x="5893961" y="6313698"/>
              <a:ext cx="1211400" cy="45600"/>
            </a:xfrm>
            <a:prstGeom prst="rect">
              <a:avLst/>
            </a:prstGeom>
            <a:solidFill>
              <a:srgbClr val="00A9A1"/>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100" name="Google Shape;100;ge5c48d7ab6_0_469"/>
            <p:cNvSpPr/>
            <p:nvPr/>
          </p:nvSpPr>
          <p:spPr>
            <a:xfrm rot="10800000" flipH="1">
              <a:off x="7105297" y="6313699"/>
              <a:ext cx="839100" cy="45600"/>
            </a:xfrm>
            <a:prstGeom prst="rect">
              <a:avLst/>
            </a:prstGeom>
            <a:solidFill>
              <a:srgbClr val="1186CA"/>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grpSp>
      <p:sp>
        <p:nvSpPr>
          <p:cNvPr id="101" name="Google Shape;101;ge5c48d7ab6_0_469"/>
          <p:cNvSpPr txBox="1"/>
          <p:nvPr/>
        </p:nvSpPr>
        <p:spPr>
          <a:xfrm>
            <a:off x="600001" y="10239774"/>
            <a:ext cx="10533120" cy="1077119"/>
          </a:xfrm>
          <a:prstGeom prst="rect">
            <a:avLst/>
          </a:prstGeom>
          <a:noFill/>
          <a:ln>
            <a:noFill/>
          </a:ln>
        </p:spPr>
        <p:txBody>
          <a:bodyPr spcFirstLastPara="1" wrap="square" lIns="170660" tIns="85295" rIns="170660" bIns="85295" anchor="t" anchorCtr="0">
            <a:spAutoFit/>
          </a:bodyPr>
          <a:lstStyle/>
          <a:p>
            <a:pPr marL="0" marR="0" lvl="0" indent="0" algn="r" rtl="0">
              <a:lnSpc>
                <a:spcPct val="100000"/>
              </a:lnSpc>
              <a:spcBef>
                <a:spcPts val="0"/>
              </a:spcBef>
              <a:spcAft>
                <a:spcPts val="0"/>
              </a:spcAft>
              <a:buClr>
                <a:srgbClr val="2C2C2C"/>
              </a:buClr>
              <a:buSzPts val="1400"/>
              <a:buFont typeface="Arial"/>
              <a:buNone/>
            </a:pPr>
            <a:r>
              <a:rPr lang="en-US" sz="1960" b="1" i="1" u="none" strike="noStrike" cap="none">
                <a:solidFill>
                  <a:srgbClr val="2C2C2C"/>
                </a:solidFill>
                <a:latin typeface="Arial"/>
                <a:ea typeface="Arial"/>
                <a:cs typeface="Arial"/>
                <a:sym typeface="Arial"/>
              </a:rPr>
              <a:t>Richard Woods, Georgia’s School Superintendent</a:t>
            </a:r>
            <a:r>
              <a:rPr lang="en-US" sz="1960" b="1" i="0" u="none" strike="noStrike" cap="none">
                <a:solidFill>
                  <a:srgbClr val="2C2C2C"/>
                </a:solidFill>
                <a:latin typeface="Arial"/>
                <a:ea typeface="Arial"/>
                <a:cs typeface="Arial"/>
                <a:sym typeface="Arial"/>
              </a:rPr>
              <a:t> </a:t>
            </a:r>
            <a:r>
              <a:rPr lang="en-US" sz="1960" b="1" i="0" u="none" strike="noStrike" cap="none">
                <a:solidFill>
                  <a:srgbClr val="1186CA"/>
                </a:solidFill>
                <a:latin typeface="Arial"/>
                <a:ea typeface="Arial"/>
                <a:cs typeface="Arial"/>
                <a:sym typeface="Arial"/>
              </a:rPr>
              <a:t>|</a:t>
            </a:r>
            <a:r>
              <a:rPr lang="en-US" sz="1960" b="1" i="0" u="none" strike="noStrike" cap="none">
                <a:solidFill>
                  <a:srgbClr val="2C2C2C"/>
                </a:solidFill>
                <a:latin typeface="Arial"/>
                <a:ea typeface="Arial"/>
                <a:cs typeface="Arial"/>
                <a:sym typeface="Arial"/>
              </a:rPr>
              <a:t> Georgia Department of Education </a:t>
            </a:r>
            <a:r>
              <a:rPr lang="en-US" sz="1960" b="1" i="0" u="none" strike="noStrike" cap="none">
                <a:solidFill>
                  <a:srgbClr val="1186CA"/>
                </a:solidFill>
                <a:latin typeface="Arial"/>
                <a:ea typeface="Arial"/>
                <a:cs typeface="Arial"/>
                <a:sym typeface="Arial"/>
              </a:rPr>
              <a:t>|</a:t>
            </a:r>
            <a:r>
              <a:rPr lang="en-US" sz="1960" b="1" i="0" u="none" strike="noStrike" cap="none">
                <a:solidFill>
                  <a:srgbClr val="2C2C2C"/>
                </a:solidFill>
                <a:latin typeface="Arial"/>
                <a:ea typeface="Arial"/>
                <a:cs typeface="Arial"/>
                <a:sym typeface="Arial"/>
              </a:rPr>
              <a:t> </a:t>
            </a:r>
            <a:r>
              <a:rPr lang="en-US" sz="1960" b="1" i="1" u="none" strike="noStrike" cap="none">
                <a:solidFill>
                  <a:srgbClr val="2C2C2C"/>
                </a:solidFill>
                <a:latin typeface="Arial"/>
                <a:ea typeface="Arial"/>
                <a:cs typeface="Arial"/>
                <a:sym typeface="Arial"/>
              </a:rPr>
              <a:t>Educating Georgia’s Future </a:t>
            </a:r>
            <a:endParaRPr sz="266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400"/>
              <a:buFont typeface="Arial"/>
              <a:buNone/>
            </a:pPr>
            <a:endParaRPr sz="196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2"/>
        <p:cNvGrpSpPr/>
        <p:nvPr/>
      </p:nvGrpSpPr>
      <p:grpSpPr>
        <a:xfrm>
          <a:off x="0" y="0"/>
          <a:ext cx="0" cy="0"/>
          <a:chOff x="0" y="0"/>
          <a:chExt cx="0" cy="0"/>
        </a:xfrm>
      </p:grpSpPr>
      <p:sp>
        <p:nvSpPr>
          <p:cNvPr id="103" name="Google Shape;103;ge5c48d7ab6_0_480"/>
          <p:cNvSpPr txBox="1">
            <a:spLocks noGrp="1"/>
          </p:cNvSpPr>
          <p:nvPr>
            <p:ph type="title"/>
          </p:nvPr>
        </p:nvSpPr>
        <p:spPr>
          <a:xfrm>
            <a:off x="1222289" y="584200"/>
            <a:ext cx="12402720" cy="212112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04" name="Google Shape;104;ge5c48d7ab6_0_480"/>
          <p:cNvSpPr txBox="1">
            <a:spLocks noGrp="1"/>
          </p:cNvSpPr>
          <p:nvPr>
            <p:ph type="body" idx="1"/>
          </p:nvPr>
        </p:nvSpPr>
        <p:spPr>
          <a:xfrm>
            <a:off x="1222289" y="2921000"/>
            <a:ext cx="5879520" cy="6616800"/>
          </a:xfrm>
          <a:prstGeom prst="rect">
            <a:avLst/>
          </a:prstGeom>
          <a:noFill/>
          <a:ln>
            <a:noFill/>
          </a:ln>
        </p:spPr>
        <p:txBody>
          <a:bodyPr spcFirstLastPara="1" wrap="square" lIns="121900" tIns="121900" rIns="121900" bIns="121900" anchor="t" anchorCtr="0">
            <a:noAutofit/>
          </a:bodyPr>
          <a:lstStyle>
            <a:lvl1pPr marL="640098" lvl="0" indent="-533415" algn="l">
              <a:lnSpc>
                <a:spcPct val="115000"/>
              </a:lnSpc>
              <a:spcBef>
                <a:spcPts val="0"/>
              </a:spcBef>
              <a:spcAft>
                <a:spcPts val="0"/>
              </a:spcAft>
              <a:buSzPts val="2400"/>
              <a:buChar char="●"/>
              <a:defRPr/>
            </a:lvl1pPr>
            <a:lvl2pPr marL="1280197" lvl="1" indent="-488964" algn="l">
              <a:lnSpc>
                <a:spcPct val="115000"/>
              </a:lnSpc>
              <a:spcBef>
                <a:spcPts val="2940"/>
              </a:spcBef>
              <a:spcAft>
                <a:spcPts val="0"/>
              </a:spcAft>
              <a:buSzPts val="1900"/>
              <a:buChar char="○"/>
              <a:defRPr/>
            </a:lvl2pPr>
            <a:lvl3pPr marL="1920295" lvl="2" indent="-488964" algn="l">
              <a:lnSpc>
                <a:spcPct val="115000"/>
              </a:lnSpc>
              <a:spcBef>
                <a:spcPts val="2940"/>
              </a:spcBef>
              <a:spcAft>
                <a:spcPts val="0"/>
              </a:spcAft>
              <a:buSzPts val="1900"/>
              <a:buChar char="■"/>
              <a:defRPr/>
            </a:lvl3pPr>
            <a:lvl4pPr marL="2560393" lvl="3" indent="-488964" algn="l">
              <a:lnSpc>
                <a:spcPct val="115000"/>
              </a:lnSpc>
              <a:spcBef>
                <a:spcPts val="2940"/>
              </a:spcBef>
              <a:spcAft>
                <a:spcPts val="0"/>
              </a:spcAft>
              <a:buSzPts val="1900"/>
              <a:buChar char="●"/>
              <a:defRPr/>
            </a:lvl4pPr>
            <a:lvl5pPr marL="3200491" lvl="4" indent="-488964" algn="l">
              <a:lnSpc>
                <a:spcPct val="115000"/>
              </a:lnSpc>
              <a:spcBef>
                <a:spcPts val="2940"/>
              </a:spcBef>
              <a:spcAft>
                <a:spcPts val="0"/>
              </a:spcAft>
              <a:buSzPts val="1900"/>
              <a:buChar char="○"/>
              <a:defRPr/>
            </a:lvl5pPr>
            <a:lvl6pPr marL="3840590" lvl="5" indent="-488964" algn="l">
              <a:lnSpc>
                <a:spcPct val="115000"/>
              </a:lnSpc>
              <a:spcBef>
                <a:spcPts val="2940"/>
              </a:spcBef>
              <a:spcAft>
                <a:spcPts val="0"/>
              </a:spcAft>
              <a:buSzPts val="1900"/>
              <a:buChar char="■"/>
              <a:defRPr/>
            </a:lvl6pPr>
            <a:lvl7pPr marL="4480688" lvl="6" indent="-488964" algn="l">
              <a:lnSpc>
                <a:spcPct val="115000"/>
              </a:lnSpc>
              <a:spcBef>
                <a:spcPts val="2940"/>
              </a:spcBef>
              <a:spcAft>
                <a:spcPts val="0"/>
              </a:spcAft>
              <a:buSzPts val="1900"/>
              <a:buChar char="●"/>
              <a:defRPr/>
            </a:lvl7pPr>
            <a:lvl8pPr marL="5120786" lvl="7" indent="-488964" algn="l">
              <a:lnSpc>
                <a:spcPct val="115000"/>
              </a:lnSpc>
              <a:spcBef>
                <a:spcPts val="2940"/>
              </a:spcBef>
              <a:spcAft>
                <a:spcPts val="0"/>
              </a:spcAft>
              <a:buSzPts val="1900"/>
              <a:buChar char="○"/>
              <a:defRPr/>
            </a:lvl8pPr>
            <a:lvl9pPr marL="5760885" lvl="8" indent="-488964" algn="l">
              <a:lnSpc>
                <a:spcPct val="115000"/>
              </a:lnSpc>
              <a:spcBef>
                <a:spcPts val="2940"/>
              </a:spcBef>
              <a:spcAft>
                <a:spcPts val="2940"/>
              </a:spcAft>
              <a:buSzPts val="1900"/>
              <a:buChar char="■"/>
              <a:defRPr/>
            </a:lvl9pPr>
          </a:lstStyle>
          <a:p>
            <a:endParaRPr/>
          </a:p>
        </p:txBody>
      </p:sp>
      <p:sp>
        <p:nvSpPr>
          <p:cNvPr id="105" name="Google Shape;105;ge5c48d7ab6_0_480"/>
          <p:cNvSpPr txBox="1">
            <a:spLocks noGrp="1"/>
          </p:cNvSpPr>
          <p:nvPr>
            <p:ph type="body" idx="2"/>
          </p:nvPr>
        </p:nvSpPr>
        <p:spPr>
          <a:xfrm>
            <a:off x="7315200" y="2921000"/>
            <a:ext cx="6309120" cy="6616800"/>
          </a:xfrm>
          <a:prstGeom prst="rect">
            <a:avLst/>
          </a:prstGeom>
          <a:noFill/>
          <a:ln>
            <a:noFill/>
          </a:ln>
        </p:spPr>
        <p:txBody>
          <a:bodyPr spcFirstLastPara="1" wrap="square" lIns="121900" tIns="121900" rIns="121900" bIns="121900" anchor="t" anchorCtr="0">
            <a:noAutofit/>
          </a:bodyPr>
          <a:lstStyle>
            <a:lvl1pPr marL="640098" lvl="0" indent="-533415" algn="l">
              <a:lnSpc>
                <a:spcPct val="115000"/>
              </a:lnSpc>
              <a:spcBef>
                <a:spcPts val="0"/>
              </a:spcBef>
              <a:spcAft>
                <a:spcPts val="0"/>
              </a:spcAft>
              <a:buSzPts val="2400"/>
              <a:buChar char="●"/>
              <a:defRPr/>
            </a:lvl1pPr>
            <a:lvl2pPr marL="1280197" lvl="1" indent="-488964" algn="l">
              <a:lnSpc>
                <a:spcPct val="115000"/>
              </a:lnSpc>
              <a:spcBef>
                <a:spcPts val="2940"/>
              </a:spcBef>
              <a:spcAft>
                <a:spcPts val="0"/>
              </a:spcAft>
              <a:buSzPts val="1900"/>
              <a:buChar char="○"/>
              <a:defRPr/>
            </a:lvl2pPr>
            <a:lvl3pPr marL="1920295" lvl="2" indent="-488964" algn="l">
              <a:lnSpc>
                <a:spcPct val="115000"/>
              </a:lnSpc>
              <a:spcBef>
                <a:spcPts val="2940"/>
              </a:spcBef>
              <a:spcAft>
                <a:spcPts val="0"/>
              </a:spcAft>
              <a:buSzPts val="1900"/>
              <a:buChar char="■"/>
              <a:defRPr/>
            </a:lvl3pPr>
            <a:lvl4pPr marL="2560393" lvl="3" indent="-488964" algn="l">
              <a:lnSpc>
                <a:spcPct val="115000"/>
              </a:lnSpc>
              <a:spcBef>
                <a:spcPts val="2940"/>
              </a:spcBef>
              <a:spcAft>
                <a:spcPts val="0"/>
              </a:spcAft>
              <a:buSzPts val="1900"/>
              <a:buChar char="●"/>
              <a:defRPr/>
            </a:lvl4pPr>
            <a:lvl5pPr marL="3200491" lvl="4" indent="-488964" algn="l">
              <a:lnSpc>
                <a:spcPct val="115000"/>
              </a:lnSpc>
              <a:spcBef>
                <a:spcPts val="2940"/>
              </a:spcBef>
              <a:spcAft>
                <a:spcPts val="0"/>
              </a:spcAft>
              <a:buSzPts val="1900"/>
              <a:buChar char="○"/>
              <a:defRPr/>
            </a:lvl5pPr>
            <a:lvl6pPr marL="3840590" lvl="5" indent="-488964" algn="l">
              <a:lnSpc>
                <a:spcPct val="115000"/>
              </a:lnSpc>
              <a:spcBef>
                <a:spcPts val="2940"/>
              </a:spcBef>
              <a:spcAft>
                <a:spcPts val="0"/>
              </a:spcAft>
              <a:buSzPts val="1900"/>
              <a:buChar char="■"/>
              <a:defRPr/>
            </a:lvl6pPr>
            <a:lvl7pPr marL="4480688" lvl="6" indent="-488964" algn="l">
              <a:lnSpc>
                <a:spcPct val="115000"/>
              </a:lnSpc>
              <a:spcBef>
                <a:spcPts val="2940"/>
              </a:spcBef>
              <a:spcAft>
                <a:spcPts val="0"/>
              </a:spcAft>
              <a:buSzPts val="1900"/>
              <a:buChar char="●"/>
              <a:defRPr/>
            </a:lvl7pPr>
            <a:lvl8pPr marL="5120786" lvl="7" indent="-488964" algn="l">
              <a:lnSpc>
                <a:spcPct val="115000"/>
              </a:lnSpc>
              <a:spcBef>
                <a:spcPts val="2940"/>
              </a:spcBef>
              <a:spcAft>
                <a:spcPts val="0"/>
              </a:spcAft>
              <a:buSzPts val="1900"/>
              <a:buChar char="○"/>
              <a:defRPr/>
            </a:lvl8pPr>
            <a:lvl9pPr marL="5760885" lvl="8" indent="-488964" algn="l">
              <a:lnSpc>
                <a:spcPct val="115000"/>
              </a:lnSpc>
              <a:spcBef>
                <a:spcPts val="2940"/>
              </a:spcBef>
              <a:spcAft>
                <a:spcPts val="2940"/>
              </a:spcAft>
              <a:buSzPts val="1900"/>
              <a:buChar char="■"/>
              <a:defRPr/>
            </a:lvl9pPr>
          </a:lstStyle>
          <a:p>
            <a:endParaRPr/>
          </a:p>
        </p:txBody>
      </p:sp>
      <p:pic>
        <p:nvPicPr>
          <p:cNvPr id="106" name="Google Shape;106;ge5c48d7ab6_0_480"/>
          <p:cNvPicPr preferRelativeResize="0"/>
          <p:nvPr/>
        </p:nvPicPr>
        <p:blipFill rotWithShape="1">
          <a:blip r:embed="rId2">
            <a:alphaModFix/>
          </a:blip>
          <a:srcRect/>
          <a:stretch/>
        </p:blipFill>
        <p:spPr>
          <a:xfrm>
            <a:off x="12100762" y="9538073"/>
            <a:ext cx="1573088" cy="1149378"/>
          </a:xfrm>
          <a:prstGeom prst="rect">
            <a:avLst/>
          </a:prstGeom>
          <a:noFill/>
          <a:ln>
            <a:noFill/>
          </a:ln>
        </p:spPr>
      </p:pic>
      <p:pic>
        <p:nvPicPr>
          <p:cNvPr id="107" name="Google Shape;107;ge5c48d7ab6_0_480"/>
          <p:cNvPicPr preferRelativeResize="0"/>
          <p:nvPr/>
        </p:nvPicPr>
        <p:blipFill rotWithShape="1">
          <a:blip r:embed="rId3">
            <a:alphaModFix/>
          </a:blip>
          <a:srcRect r="4451"/>
          <a:stretch/>
        </p:blipFill>
        <p:spPr>
          <a:xfrm>
            <a:off x="4" y="0"/>
            <a:ext cx="801167" cy="10972800"/>
          </a:xfrm>
          <a:prstGeom prst="rect">
            <a:avLst/>
          </a:prstGeom>
          <a:noFill/>
          <a:ln>
            <a:noFill/>
          </a:ln>
        </p:spPr>
      </p:pic>
      <p:grpSp>
        <p:nvGrpSpPr>
          <p:cNvPr id="108" name="Google Shape;108;ge5c48d7ab6_0_480"/>
          <p:cNvGrpSpPr/>
          <p:nvPr/>
        </p:nvGrpSpPr>
        <p:grpSpPr>
          <a:xfrm>
            <a:off x="801196" y="10101996"/>
            <a:ext cx="10222390" cy="72963"/>
            <a:chOff x="667640" y="6313698"/>
            <a:chExt cx="7276757" cy="45602"/>
          </a:xfrm>
        </p:grpSpPr>
        <p:sp>
          <p:nvSpPr>
            <p:cNvPr id="109" name="Google Shape;109;ge5c48d7ab6_0_480"/>
            <p:cNvSpPr/>
            <p:nvPr/>
          </p:nvSpPr>
          <p:spPr>
            <a:xfrm rot="10800000" flipH="1">
              <a:off x="667640" y="6313700"/>
              <a:ext cx="3326400" cy="45600"/>
            </a:xfrm>
            <a:prstGeom prst="rect">
              <a:avLst/>
            </a:prstGeom>
            <a:solidFill>
              <a:srgbClr val="006436"/>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110" name="Google Shape;110;ge5c48d7ab6_0_480"/>
            <p:cNvSpPr/>
            <p:nvPr/>
          </p:nvSpPr>
          <p:spPr>
            <a:xfrm rot="10800000" flipH="1">
              <a:off x="3994121" y="6313698"/>
              <a:ext cx="1899900" cy="45600"/>
            </a:xfrm>
            <a:prstGeom prst="rect">
              <a:avLst/>
            </a:prstGeom>
            <a:solidFill>
              <a:srgbClr val="007E67"/>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111" name="Google Shape;111;ge5c48d7ab6_0_480"/>
            <p:cNvSpPr/>
            <p:nvPr/>
          </p:nvSpPr>
          <p:spPr>
            <a:xfrm rot="10800000" flipH="1">
              <a:off x="5893961" y="6313698"/>
              <a:ext cx="1211400" cy="45600"/>
            </a:xfrm>
            <a:prstGeom prst="rect">
              <a:avLst/>
            </a:prstGeom>
            <a:solidFill>
              <a:srgbClr val="00A9A1"/>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sp>
          <p:nvSpPr>
            <p:cNvPr id="112" name="Google Shape;112;ge5c48d7ab6_0_480"/>
            <p:cNvSpPr/>
            <p:nvPr/>
          </p:nvSpPr>
          <p:spPr>
            <a:xfrm rot="10800000" flipH="1">
              <a:off x="7105297" y="6313699"/>
              <a:ext cx="839100" cy="45600"/>
            </a:xfrm>
            <a:prstGeom prst="rect">
              <a:avLst/>
            </a:prstGeom>
            <a:solidFill>
              <a:srgbClr val="1186CA"/>
            </a:solidFill>
            <a:ln>
              <a:noFill/>
            </a:ln>
          </p:spPr>
          <p:txBody>
            <a:bodyPr spcFirstLastPara="1" wrap="square" lIns="121900" tIns="60925" rIns="121900" bIns="609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960" b="0" i="0" u="none" strike="noStrike" cap="none">
                <a:solidFill>
                  <a:schemeClr val="lt1"/>
                </a:solidFill>
                <a:latin typeface="Arial"/>
                <a:ea typeface="Arial"/>
                <a:cs typeface="Arial"/>
                <a:sym typeface="Arial"/>
              </a:endParaRPr>
            </a:p>
          </p:txBody>
        </p:sp>
      </p:grpSp>
      <p:sp>
        <p:nvSpPr>
          <p:cNvPr id="113" name="Google Shape;113;ge5c48d7ab6_0_480"/>
          <p:cNvSpPr txBox="1"/>
          <p:nvPr/>
        </p:nvSpPr>
        <p:spPr>
          <a:xfrm>
            <a:off x="600001" y="10239774"/>
            <a:ext cx="10533120" cy="1077119"/>
          </a:xfrm>
          <a:prstGeom prst="rect">
            <a:avLst/>
          </a:prstGeom>
          <a:noFill/>
          <a:ln>
            <a:noFill/>
          </a:ln>
        </p:spPr>
        <p:txBody>
          <a:bodyPr spcFirstLastPara="1" wrap="square" lIns="170660" tIns="85295" rIns="170660" bIns="85295" anchor="t" anchorCtr="0">
            <a:spAutoFit/>
          </a:bodyPr>
          <a:lstStyle/>
          <a:p>
            <a:pPr marL="0" marR="0" lvl="0" indent="0" algn="r" rtl="0">
              <a:lnSpc>
                <a:spcPct val="100000"/>
              </a:lnSpc>
              <a:spcBef>
                <a:spcPts val="0"/>
              </a:spcBef>
              <a:spcAft>
                <a:spcPts val="0"/>
              </a:spcAft>
              <a:buClr>
                <a:srgbClr val="2C2C2C"/>
              </a:buClr>
              <a:buSzPts val="1400"/>
              <a:buFont typeface="Arial"/>
              <a:buNone/>
            </a:pPr>
            <a:r>
              <a:rPr lang="en-US" sz="1960" b="1" i="1" u="none" strike="noStrike" cap="none">
                <a:solidFill>
                  <a:srgbClr val="2C2C2C"/>
                </a:solidFill>
                <a:latin typeface="Arial"/>
                <a:ea typeface="Arial"/>
                <a:cs typeface="Arial"/>
                <a:sym typeface="Arial"/>
              </a:rPr>
              <a:t>Richard Woods, Georgia’s School Superintendent</a:t>
            </a:r>
            <a:r>
              <a:rPr lang="en-US" sz="1960" b="1" i="0" u="none" strike="noStrike" cap="none">
                <a:solidFill>
                  <a:srgbClr val="2C2C2C"/>
                </a:solidFill>
                <a:latin typeface="Arial"/>
                <a:ea typeface="Arial"/>
                <a:cs typeface="Arial"/>
                <a:sym typeface="Arial"/>
              </a:rPr>
              <a:t> </a:t>
            </a:r>
            <a:r>
              <a:rPr lang="en-US" sz="1960" b="1" i="0" u="none" strike="noStrike" cap="none">
                <a:solidFill>
                  <a:srgbClr val="1186CA"/>
                </a:solidFill>
                <a:latin typeface="Arial"/>
                <a:ea typeface="Arial"/>
                <a:cs typeface="Arial"/>
                <a:sym typeface="Arial"/>
              </a:rPr>
              <a:t>|</a:t>
            </a:r>
            <a:r>
              <a:rPr lang="en-US" sz="1960" b="1" i="0" u="none" strike="noStrike" cap="none">
                <a:solidFill>
                  <a:srgbClr val="2C2C2C"/>
                </a:solidFill>
                <a:latin typeface="Arial"/>
                <a:ea typeface="Arial"/>
                <a:cs typeface="Arial"/>
                <a:sym typeface="Arial"/>
              </a:rPr>
              <a:t> Georgia Department of Education </a:t>
            </a:r>
            <a:r>
              <a:rPr lang="en-US" sz="1960" b="1" i="0" u="none" strike="noStrike" cap="none">
                <a:solidFill>
                  <a:srgbClr val="1186CA"/>
                </a:solidFill>
                <a:latin typeface="Arial"/>
                <a:ea typeface="Arial"/>
                <a:cs typeface="Arial"/>
                <a:sym typeface="Arial"/>
              </a:rPr>
              <a:t>|</a:t>
            </a:r>
            <a:r>
              <a:rPr lang="en-US" sz="1960" b="1" i="0" u="none" strike="noStrike" cap="none">
                <a:solidFill>
                  <a:srgbClr val="2C2C2C"/>
                </a:solidFill>
                <a:latin typeface="Arial"/>
                <a:ea typeface="Arial"/>
                <a:cs typeface="Arial"/>
                <a:sym typeface="Arial"/>
              </a:rPr>
              <a:t> </a:t>
            </a:r>
            <a:r>
              <a:rPr lang="en-US" sz="1960" b="1" i="1" u="none" strike="noStrike" cap="none">
                <a:solidFill>
                  <a:srgbClr val="2C2C2C"/>
                </a:solidFill>
                <a:latin typeface="Arial"/>
                <a:ea typeface="Arial"/>
                <a:cs typeface="Arial"/>
                <a:sym typeface="Arial"/>
              </a:rPr>
              <a:t>Educating Georgia’s Future </a:t>
            </a:r>
            <a:endParaRPr sz="266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400"/>
              <a:buFont typeface="Arial"/>
              <a:buNone/>
            </a:pPr>
            <a:endParaRPr sz="196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4"/>
        <p:cNvGrpSpPr/>
        <p:nvPr/>
      </p:nvGrpSpPr>
      <p:grpSpPr>
        <a:xfrm>
          <a:off x="0" y="0"/>
          <a:ext cx="0" cy="0"/>
          <a:chOff x="0" y="0"/>
          <a:chExt cx="0" cy="0"/>
        </a:xfrm>
      </p:grpSpPr>
      <p:sp>
        <p:nvSpPr>
          <p:cNvPr id="115" name="Google Shape;115;ge5c48d7ab6_0_492"/>
          <p:cNvSpPr txBox="1">
            <a:spLocks noGrp="1"/>
          </p:cNvSpPr>
          <p:nvPr>
            <p:ph type="title"/>
          </p:nvPr>
        </p:nvSpPr>
        <p:spPr>
          <a:xfrm>
            <a:off x="498720" y="4588480"/>
            <a:ext cx="13633440" cy="1795680"/>
          </a:xfrm>
          <a:prstGeom prst="rect">
            <a:avLst/>
          </a:prstGeom>
          <a:noFill/>
          <a:ln>
            <a:noFill/>
          </a:ln>
        </p:spPr>
        <p:txBody>
          <a:bodyPr spcFirstLastPara="1" wrap="square" lIns="121900" tIns="121900" rIns="121900" bIns="121900" anchor="ctr" anchorCtr="0">
            <a:noAutofit/>
          </a:bodyPr>
          <a:lstStyle>
            <a:lvl1pPr lvl="0" algn="ctr">
              <a:lnSpc>
                <a:spcPct val="100000"/>
              </a:lnSpc>
              <a:spcBef>
                <a:spcPts val="0"/>
              </a:spcBef>
              <a:spcAft>
                <a:spcPts val="0"/>
              </a:spcAft>
              <a:buSzPts val="4800"/>
              <a:buNone/>
              <a:defRPr sz="6720"/>
            </a:lvl1pPr>
            <a:lvl2pPr lvl="1" algn="ctr">
              <a:lnSpc>
                <a:spcPct val="100000"/>
              </a:lnSpc>
              <a:spcBef>
                <a:spcPts val="0"/>
              </a:spcBef>
              <a:spcAft>
                <a:spcPts val="0"/>
              </a:spcAft>
              <a:buSzPts val="4800"/>
              <a:buNone/>
              <a:defRPr sz="6720"/>
            </a:lvl2pPr>
            <a:lvl3pPr lvl="2" algn="ctr">
              <a:lnSpc>
                <a:spcPct val="100000"/>
              </a:lnSpc>
              <a:spcBef>
                <a:spcPts val="0"/>
              </a:spcBef>
              <a:spcAft>
                <a:spcPts val="0"/>
              </a:spcAft>
              <a:buSzPts val="4800"/>
              <a:buNone/>
              <a:defRPr sz="6720"/>
            </a:lvl3pPr>
            <a:lvl4pPr lvl="3" algn="ctr">
              <a:lnSpc>
                <a:spcPct val="100000"/>
              </a:lnSpc>
              <a:spcBef>
                <a:spcPts val="0"/>
              </a:spcBef>
              <a:spcAft>
                <a:spcPts val="0"/>
              </a:spcAft>
              <a:buSzPts val="4800"/>
              <a:buNone/>
              <a:defRPr sz="6720"/>
            </a:lvl4pPr>
            <a:lvl5pPr lvl="4" algn="ctr">
              <a:lnSpc>
                <a:spcPct val="100000"/>
              </a:lnSpc>
              <a:spcBef>
                <a:spcPts val="0"/>
              </a:spcBef>
              <a:spcAft>
                <a:spcPts val="0"/>
              </a:spcAft>
              <a:buSzPts val="4800"/>
              <a:buNone/>
              <a:defRPr sz="6720"/>
            </a:lvl5pPr>
            <a:lvl6pPr lvl="5" algn="ctr">
              <a:lnSpc>
                <a:spcPct val="100000"/>
              </a:lnSpc>
              <a:spcBef>
                <a:spcPts val="0"/>
              </a:spcBef>
              <a:spcAft>
                <a:spcPts val="0"/>
              </a:spcAft>
              <a:buSzPts val="4800"/>
              <a:buNone/>
              <a:defRPr sz="6720"/>
            </a:lvl6pPr>
            <a:lvl7pPr lvl="6" algn="ctr">
              <a:lnSpc>
                <a:spcPct val="100000"/>
              </a:lnSpc>
              <a:spcBef>
                <a:spcPts val="0"/>
              </a:spcBef>
              <a:spcAft>
                <a:spcPts val="0"/>
              </a:spcAft>
              <a:buSzPts val="4800"/>
              <a:buNone/>
              <a:defRPr sz="6720"/>
            </a:lvl7pPr>
            <a:lvl8pPr lvl="7" algn="ctr">
              <a:lnSpc>
                <a:spcPct val="100000"/>
              </a:lnSpc>
              <a:spcBef>
                <a:spcPts val="0"/>
              </a:spcBef>
              <a:spcAft>
                <a:spcPts val="0"/>
              </a:spcAft>
              <a:buSzPts val="4800"/>
              <a:buNone/>
              <a:defRPr sz="6720"/>
            </a:lvl8pPr>
            <a:lvl9pPr lvl="8" algn="ctr">
              <a:lnSpc>
                <a:spcPct val="100000"/>
              </a:lnSpc>
              <a:spcBef>
                <a:spcPts val="0"/>
              </a:spcBef>
              <a:spcAft>
                <a:spcPts val="0"/>
              </a:spcAft>
              <a:buSzPts val="4800"/>
              <a:buNone/>
              <a:defRPr sz="6720"/>
            </a:lvl9pPr>
          </a:lstStyle>
          <a:p>
            <a:endParaRPr/>
          </a:p>
        </p:txBody>
      </p:sp>
      <p:sp>
        <p:nvSpPr>
          <p:cNvPr id="116" name="Google Shape;116;ge5c48d7ab6_0_492"/>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7"/>
        <p:cNvGrpSpPr/>
        <p:nvPr/>
      </p:nvGrpSpPr>
      <p:grpSpPr>
        <a:xfrm>
          <a:off x="0" y="0"/>
          <a:ext cx="0" cy="0"/>
          <a:chOff x="0" y="0"/>
          <a:chExt cx="0" cy="0"/>
        </a:xfrm>
      </p:grpSpPr>
      <p:sp>
        <p:nvSpPr>
          <p:cNvPr id="118" name="Google Shape;118;ge5c48d7ab6_0_495"/>
          <p:cNvSpPr txBox="1">
            <a:spLocks noGrp="1"/>
          </p:cNvSpPr>
          <p:nvPr>
            <p:ph type="title"/>
          </p:nvPr>
        </p:nvSpPr>
        <p:spPr>
          <a:xfrm>
            <a:off x="1136440" y="1144853"/>
            <a:ext cx="12357600" cy="102672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19" name="Google Shape;119;ge5c48d7ab6_0_495"/>
          <p:cNvSpPr txBox="1">
            <a:spLocks noGrp="1"/>
          </p:cNvSpPr>
          <p:nvPr>
            <p:ph type="body" idx="1"/>
          </p:nvPr>
        </p:nvSpPr>
        <p:spPr>
          <a:xfrm>
            <a:off x="1136440" y="2458613"/>
            <a:ext cx="12357600" cy="7369440"/>
          </a:xfrm>
          <a:prstGeom prst="rect">
            <a:avLst/>
          </a:prstGeom>
          <a:noFill/>
          <a:ln>
            <a:noFill/>
          </a:ln>
        </p:spPr>
        <p:txBody>
          <a:bodyPr spcFirstLastPara="1" wrap="square" lIns="121900" tIns="121900" rIns="121900" bIns="121900" anchor="t" anchorCtr="0">
            <a:noAutofit/>
          </a:bodyPr>
          <a:lstStyle>
            <a:lvl1pPr marL="640098" lvl="0" indent="-533415" algn="l">
              <a:lnSpc>
                <a:spcPct val="115000"/>
              </a:lnSpc>
              <a:spcBef>
                <a:spcPts val="0"/>
              </a:spcBef>
              <a:spcAft>
                <a:spcPts val="0"/>
              </a:spcAft>
              <a:buSzPts val="2400"/>
              <a:buChar char="●"/>
              <a:defRPr/>
            </a:lvl1pPr>
            <a:lvl2pPr marL="1280197" lvl="1" indent="-488964" algn="l">
              <a:lnSpc>
                <a:spcPct val="115000"/>
              </a:lnSpc>
              <a:spcBef>
                <a:spcPts val="2940"/>
              </a:spcBef>
              <a:spcAft>
                <a:spcPts val="0"/>
              </a:spcAft>
              <a:buSzPts val="1900"/>
              <a:buChar char="○"/>
              <a:defRPr/>
            </a:lvl2pPr>
            <a:lvl3pPr marL="1920295" lvl="2" indent="-488964" algn="l">
              <a:lnSpc>
                <a:spcPct val="115000"/>
              </a:lnSpc>
              <a:spcBef>
                <a:spcPts val="2940"/>
              </a:spcBef>
              <a:spcAft>
                <a:spcPts val="0"/>
              </a:spcAft>
              <a:buSzPts val="1900"/>
              <a:buChar char="■"/>
              <a:defRPr/>
            </a:lvl3pPr>
            <a:lvl4pPr marL="2560393" lvl="3" indent="-488964" algn="l">
              <a:lnSpc>
                <a:spcPct val="115000"/>
              </a:lnSpc>
              <a:spcBef>
                <a:spcPts val="2940"/>
              </a:spcBef>
              <a:spcAft>
                <a:spcPts val="0"/>
              </a:spcAft>
              <a:buSzPts val="1900"/>
              <a:buChar char="●"/>
              <a:defRPr/>
            </a:lvl4pPr>
            <a:lvl5pPr marL="3200491" lvl="4" indent="-488964" algn="l">
              <a:lnSpc>
                <a:spcPct val="115000"/>
              </a:lnSpc>
              <a:spcBef>
                <a:spcPts val="2940"/>
              </a:spcBef>
              <a:spcAft>
                <a:spcPts val="0"/>
              </a:spcAft>
              <a:buSzPts val="1900"/>
              <a:buChar char="○"/>
              <a:defRPr/>
            </a:lvl5pPr>
            <a:lvl6pPr marL="3840590" lvl="5" indent="-488964" algn="l">
              <a:lnSpc>
                <a:spcPct val="115000"/>
              </a:lnSpc>
              <a:spcBef>
                <a:spcPts val="2940"/>
              </a:spcBef>
              <a:spcAft>
                <a:spcPts val="0"/>
              </a:spcAft>
              <a:buSzPts val="1900"/>
              <a:buChar char="■"/>
              <a:defRPr/>
            </a:lvl6pPr>
            <a:lvl7pPr marL="4480688" lvl="6" indent="-488964" algn="l">
              <a:lnSpc>
                <a:spcPct val="115000"/>
              </a:lnSpc>
              <a:spcBef>
                <a:spcPts val="2940"/>
              </a:spcBef>
              <a:spcAft>
                <a:spcPts val="0"/>
              </a:spcAft>
              <a:buSzPts val="1900"/>
              <a:buChar char="●"/>
              <a:defRPr/>
            </a:lvl7pPr>
            <a:lvl8pPr marL="5120786" lvl="7" indent="-488964" algn="l">
              <a:lnSpc>
                <a:spcPct val="115000"/>
              </a:lnSpc>
              <a:spcBef>
                <a:spcPts val="2940"/>
              </a:spcBef>
              <a:spcAft>
                <a:spcPts val="0"/>
              </a:spcAft>
              <a:buSzPts val="1900"/>
              <a:buChar char="○"/>
              <a:defRPr/>
            </a:lvl8pPr>
            <a:lvl9pPr marL="5760885" lvl="8" indent="-488964" algn="l">
              <a:lnSpc>
                <a:spcPct val="115000"/>
              </a:lnSpc>
              <a:spcBef>
                <a:spcPts val="2940"/>
              </a:spcBef>
              <a:spcAft>
                <a:spcPts val="2940"/>
              </a:spcAft>
              <a:buSzPts val="1900"/>
              <a:buChar char="■"/>
              <a:defRPr/>
            </a:lvl9pPr>
          </a:lstStyle>
          <a:p>
            <a:endParaRPr/>
          </a:p>
        </p:txBody>
      </p:sp>
      <p:sp>
        <p:nvSpPr>
          <p:cNvPr id="120" name="Google Shape;120;ge5c48d7ab6_0_495"/>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1"/>
        <p:cNvGrpSpPr/>
        <p:nvPr/>
      </p:nvGrpSpPr>
      <p:grpSpPr>
        <a:xfrm>
          <a:off x="0" y="0"/>
          <a:ext cx="0" cy="0"/>
          <a:chOff x="0" y="0"/>
          <a:chExt cx="0" cy="0"/>
        </a:xfrm>
      </p:grpSpPr>
      <p:sp>
        <p:nvSpPr>
          <p:cNvPr id="122" name="Google Shape;122;ge5c48d7ab6_0_499"/>
          <p:cNvSpPr txBox="1">
            <a:spLocks noGrp="1"/>
          </p:cNvSpPr>
          <p:nvPr>
            <p:ph type="title"/>
          </p:nvPr>
        </p:nvSpPr>
        <p:spPr>
          <a:xfrm>
            <a:off x="1136440" y="1144853"/>
            <a:ext cx="12357600" cy="102672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23" name="Google Shape;123;ge5c48d7ab6_0_499"/>
          <p:cNvSpPr txBox="1">
            <a:spLocks noGrp="1"/>
          </p:cNvSpPr>
          <p:nvPr>
            <p:ph type="body" idx="1"/>
          </p:nvPr>
        </p:nvSpPr>
        <p:spPr>
          <a:xfrm>
            <a:off x="498720" y="2458613"/>
            <a:ext cx="6399840" cy="7288320"/>
          </a:xfrm>
          <a:prstGeom prst="rect">
            <a:avLst/>
          </a:prstGeom>
          <a:noFill/>
          <a:ln>
            <a:noFill/>
          </a:ln>
        </p:spPr>
        <p:txBody>
          <a:bodyPr spcFirstLastPara="1" wrap="square" lIns="121900" tIns="121900" rIns="121900" bIns="121900" anchor="t" anchorCtr="0">
            <a:noAutofit/>
          </a:bodyPr>
          <a:lstStyle>
            <a:lvl1pPr marL="640098" lvl="0" indent="-488964" algn="l">
              <a:lnSpc>
                <a:spcPct val="115000"/>
              </a:lnSpc>
              <a:spcBef>
                <a:spcPts val="0"/>
              </a:spcBef>
              <a:spcAft>
                <a:spcPts val="0"/>
              </a:spcAft>
              <a:buSzPts val="1900"/>
              <a:buChar char="●"/>
              <a:defRPr sz="2660"/>
            </a:lvl1pPr>
            <a:lvl2pPr marL="1280197" lvl="1" indent="-462293" algn="l">
              <a:lnSpc>
                <a:spcPct val="115000"/>
              </a:lnSpc>
              <a:spcBef>
                <a:spcPts val="2940"/>
              </a:spcBef>
              <a:spcAft>
                <a:spcPts val="0"/>
              </a:spcAft>
              <a:buSzPts val="1600"/>
              <a:buChar char="○"/>
              <a:defRPr sz="2240"/>
            </a:lvl2pPr>
            <a:lvl3pPr marL="1920295" lvl="2" indent="-462293" algn="l">
              <a:lnSpc>
                <a:spcPct val="115000"/>
              </a:lnSpc>
              <a:spcBef>
                <a:spcPts val="2940"/>
              </a:spcBef>
              <a:spcAft>
                <a:spcPts val="0"/>
              </a:spcAft>
              <a:buSzPts val="1600"/>
              <a:buChar char="■"/>
              <a:defRPr sz="2240"/>
            </a:lvl3pPr>
            <a:lvl4pPr marL="2560393" lvl="3" indent="-462293" algn="l">
              <a:lnSpc>
                <a:spcPct val="115000"/>
              </a:lnSpc>
              <a:spcBef>
                <a:spcPts val="2940"/>
              </a:spcBef>
              <a:spcAft>
                <a:spcPts val="0"/>
              </a:spcAft>
              <a:buSzPts val="1600"/>
              <a:buChar char="●"/>
              <a:defRPr sz="2240"/>
            </a:lvl4pPr>
            <a:lvl5pPr marL="3200491" lvl="4" indent="-462293" algn="l">
              <a:lnSpc>
                <a:spcPct val="115000"/>
              </a:lnSpc>
              <a:spcBef>
                <a:spcPts val="2940"/>
              </a:spcBef>
              <a:spcAft>
                <a:spcPts val="0"/>
              </a:spcAft>
              <a:buSzPts val="1600"/>
              <a:buChar char="○"/>
              <a:defRPr sz="2240"/>
            </a:lvl5pPr>
            <a:lvl6pPr marL="3840590" lvl="5" indent="-462293" algn="l">
              <a:lnSpc>
                <a:spcPct val="115000"/>
              </a:lnSpc>
              <a:spcBef>
                <a:spcPts val="2940"/>
              </a:spcBef>
              <a:spcAft>
                <a:spcPts val="0"/>
              </a:spcAft>
              <a:buSzPts val="1600"/>
              <a:buChar char="■"/>
              <a:defRPr sz="2240"/>
            </a:lvl6pPr>
            <a:lvl7pPr marL="4480688" lvl="6" indent="-462293" algn="l">
              <a:lnSpc>
                <a:spcPct val="115000"/>
              </a:lnSpc>
              <a:spcBef>
                <a:spcPts val="2940"/>
              </a:spcBef>
              <a:spcAft>
                <a:spcPts val="0"/>
              </a:spcAft>
              <a:buSzPts val="1600"/>
              <a:buChar char="●"/>
              <a:defRPr sz="2240"/>
            </a:lvl7pPr>
            <a:lvl8pPr marL="5120786" lvl="7" indent="-462293" algn="l">
              <a:lnSpc>
                <a:spcPct val="115000"/>
              </a:lnSpc>
              <a:spcBef>
                <a:spcPts val="2940"/>
              </a:spcBef>
              <a:spcAft>
                <a:spcPts val="0"/>
              </a:spcAft>
              <a:buSzPts val="1600"/>
              <a:buChar char="○"/>
              <a:defRPr sz="2240"/>
            </a:lvl8pPr>
            <a:lvl9pPr marL="5760885" lvl="8" indent="-462293" algn="l">
              <a:lnSpc>
                <a:spcPct val="115000"/>
              </a:lnSpc>
              <a:spcBef>
                <a:spcPts val="2940"/>
              </a:spcBef>
              <a:spcAft>
                <a:spcPts val="2940"/>
              </a:spcAft>
              <a:buSzPts val="1600"/>
              <a:buChar char="■"/>
              <a:defRPr sz="2240"/>
            </a:lvl9pPr>
          </a:lstStyle>
          <a:p>
            <a:endParaRPr/>
          </a:p>
        </p:txBody>
      </p:sp>
      <p:sp>
        <p:nvSpPr>
          <p:cNvPr id="124" name="Google Shape;124;ge5c48d7ab6_0_499"/>
          <p:cNvSpPr txBox="1">
            <a:spLocks noGrp="1"/>
          </p:cNvSpPr>
          <p:nvPr>
            <p:ph type="body" idx="2"/>
          </p:nvPr>
        </p:nvSpPr>
        <p:spPr>
          <a:xfrm>
            <a:off x="7731840" y="2458613"/>
            <a:ext cx="6399840" cy="7288320"/>
          </a:xfrm>
          <a:prstGeom prst="rect">
            <a:avLst/>
          </a:prstGeom>
          <a:noFill/>
          <a:ln>
            <a:noFill/>
          </a:ln>
        </p:spPr>
        <p:txBody>
          <a:bodyPr spcFirstLastPara="1" wrap="square" lIns="121900" tIns="121900" rIns="121900" bIns="121900" anchor="t" anchorCtr="0">
            <a:noAutofit/>
          </a:bodyPr>
          <a:lstStyle>
            <a:lvl1pPr marL="640098" lvl="0" indent="-488964" algn="l">
              <a:lnSpc>
                <a:spcPct val="115000"/>
              </a:lnSpc>
              <a:spcBef>
                <a:spcPts val="0"/>
              </a:spcBef>
              <a:spcAft>
                <a:spcPts val="0"/>
              </a:spcAft>
              <a:buSzPts val="1900"/>
              <a:buChar char="●"/>
              <a:defRPr sz="2660"/>
            </a:lvl1pPr>
            <a:lvl2pPr marL="1280197" lvl="1" indent="-462293" algn="l">
              <a:lnSpc>
                <a:spcPct val="115000"/>
              </a:lnSpc>
              <a:spcBef>
                <a:spcPts val="2940"/>
              </a:spcBef>
              <a:spcAft>
                <a:spcPts val="0"/>
              </a:spcAft>
              <a:buSzPts val="1600"/>
              <a:buChar char="○"/>
              <a:defRPr sz="2240"/>
            </a:lvl2pPr>
            <a:lvl3pPr marL="1920295" lvl="2" indent="-462293" algn="l">
              <a:lnSpc>
                <a:spcPct val="115000"/>
              </a:lnSpc>
              <a:spcBef>
                <a:spcPts val="2940"/>
              </a:spcBef>
              <a:spcAft>
                <a:spcPts val="0"/>
              </a:spcAft>
              <a:buSzPts val="1600"/>
              <a:buChar char="■"/>
              <a:defRPr sz="2240"/>
            </a:lvl3pPr>
            <a:lvl4pPr marL="2560393" lvl="3" indent="-462293" algn="l">
              <a:lnSpc>
                <a:spcPct val="115000"/>
              </a:lnSpc>
              <a:spcBef>
                <a:spcPts val="2940"/>
              </a:spcBef>
              <a:spcAft>
                <a:spcPts val="0"/>
              </a:spcAft>
              <a:buSzPts val="1600"/>
              <a:buChar char="●"/>
              <a:defRPr sz="2240"/>
            </a:lvl4pPr>
            <a:lvl5pPr marL="3200491" lvl="4" indent="-462293" algn="l">
              <a:lnSpc>
                <a:spcPct val="115000"/>
              </a:lnSpc>
              <a:spcBef>
                <a:spcPts val="2940"/>
              </a:spcBef>
              <a:spcAft>
                <a:spcPts val="0"/>
              </a:spcAft>
              <a:buSzPts val="1600"/>
              <a:buChar char="○"/>
              <a:defRPr sz="2240"/>
            </a:lvl5pPr>
            <a:lvl6pPr marL="3840590" lvl="5" indent="-462293" algn="l">
              <a:lnSpc>
                <a:spcPct val="115000"/>
              </a:lnSpc>
              <a:spcBef>
                <a:spcPts val="2940"/>
              </a:spcBef>
              <a:spcAft>
                <a:spcPts val="0"/>
              </a:spcAft>
              <a:buSzPts val="1600"/>
              <a:buChar char="■"/>
              <a:defRPr sz="2240"/>
            </a:lvl6pPr>
            <a:lvl7pPr marL="4480688" lvl="6" indent="-462293" algn="l">
              <a:lnSpc>
                <a:spcPct val="115000"/>
              </a:lnSpc>
              <a:spcBef>
                <a:spcPts val="2940"/>
              </a:spcBef>
              <a:spcAft>
                <a:spcPts val="0"/>
              </a:spcAft>
              <a:buSzPts val="1600"/>
              <a:buChar char="●"/>
              <a:defRPr sz="2240"/>
            </a:lvl7pPr>
            <a:lvl8pPr marL="5120786" lvl="7" indent="-462293" algn="l">
              <a:lnSpc>
                <a:spcPct val="115000"/>
              </a:lnSpc>
              <a:spcBef>
                <a:spcPts val="2940"/>
              </a:spcBef>
              <a:spcAft>
                <a:spcPts val="0"/>
              </a:spcAft>
              <a:buSzPts val="1600"/>
              <a:buChar char="○"/>
              <a:defRPr sz="2240"/>
            </a:lvl8pPr>
            <a:lvl9pPr marL="5760885" lvl="8" indent="-462293" algn="l">
              <a:lnSpc>
                <a:spcPct val="115000"/>
              </a:lnSpc>
              <a:spcBef>
                <a:spcPts val="2940"/>
              </a:spcBef>
              <a:spcAft>
                <a:spcPts val="2940"/>
              </a:spcAft>
              <a:buSzPts val="1600"/>
              <a:buChar char="■"/>
              <a:defRPr sz="2240"/>
            </a:lvl9pPr>
          </a:lstStyle>
          <a:p>
            <a:endParaRPr/>
          </a:p>
        </p:txBody>
      </p:sp>
      <p:sp>
        <p:nvSpPr>
          <p:cNvPr id="125" name="Google Shape;125;ge5c48d7ab6_0_499"/>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6"/>
        <p:cNvGrpSpPr/>
        <p:nvPr/>
      </p:nvGrpSpPr>
      <p:grpSpPr>
        <a:xfrm>
          <a:off x="0" y="0"/>
          <a:ext cx="0" cy="0"/>
          <a:chOff x="0" y="0"/>
          <a:chExt cx="0" cy="0"/>
        </a:xfrm>
      </p:grpSpPr>
      <p:sp>
        <p:nvSpPr>
          <p:cNvPr id="127" name="Google Shape;127;ge5c48d7ab6_0_504"/>
          <p:cNvSpPr txBox="1">
            <a:spLocks noGrp="1"/>
          </p:cNvSpPr>
          <p:nvPr>
            <p:ph type="title"/>
          </p:nvPr>
        </p:nvSpPr>
        <p:spPr>
          <a:xfrm>
            <a:off x="498720" y="1185280"/>
            <a:ext cx="4492800" cy="161232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3200"/>
              <a:buNone/>
              <a:defRPr sz="4480"/>
            </a:lvl1pPr>
            <a:lvl2pPr lvl="1" algn="l">
              <a:lnSpc>
                <a:spcPct val="100000"/>
              </a:lnSpc>
              <a:spcBef>
                <a:spcPts val="0"/>
              </a:spcBef>
              <a:spcAft>
                <a:spcPts val="0"/>
              </a:spcAft>
              <a:buSzPts val="3200"/>
              <a:buNone/>
              <a:defRPr sz="4480"/>
            </a:lvl2pPr>
            <a:lvl3pPr lvl="2" algn="l">
              <a:lnSpc>
                <a:spcPct val="100000"/>
              </a:lnSpc>
              <a:spcBef>
                <a:spcPts val="0"/>
              </a:spcBef>
              <a:spcAft>
                <a:spcPts val="0"/>
              </a:spcAft>
              <a:buSzPts val="3200"/>
              <a:buNone/>
              <a:defRPr sz="4480"/>
            </a:lvl3pPr>
            <a:lvl4pPr lvl="3" algn="l">
              <a:lnSpc>
                <a:spcPct val="100000"/>
              </a:lnSpc>
              <a:spcBef>
                <a:spcPts val="0"/>
              </a:spcBef>
              <a:spcAft>
                <a:spcPts val="0"/>
              </a:spcAft>
              <a:buSzPts val="3200"/>
              <a:buNone/>
              <a:defRPr sz="4480"/>
            </a:lvl4pPr>
            <a:lvl5pPr lvl="4" algn="l">
              <a:lnSpc>
                <a:spcPct val="100000"/>
              </a:lnSpc>
              <a:spcBef>
                <a:spcPts val="0"/>
              </a:spcBef>
              <a:spcAft>
                <a:spcPts val="0"/>
              </a:spcAft>
              <a:buSzPts val="3200"/>
              <a:buNone/>
              <a:defRPr sz="4480"/>
            </a:lvl5pPr>
            <a:lvl6pPr lvl="5" algn="l">
              <a:lnSpc>
                <a:spcPct val="100000"/>
              </a:lnSpc>
              <a:spcBef>
                <a:spcPts val="0"/>
              </a:spcBef>
              <a:spcAft>
                <a:spcPts val="0"/>
              </a:spcAft>
              <a:buSzPts val="3200"/>
              <a:buNone/>
              <a:defRPr sz="4480"/>
            </a:lvl6pPr>
            <a:lvl7pPr lvl="6" algn="l">
              <a:lnSpc>
                <a:spcPct val="100000"/>
              </a:lnSpc>
              <a:spcBef>
                <a:spcPts val="0"/>
              </a:spcBef>
              <a:spcAft>
                <a:spcPts val="0"/>
              </a:spcAft>
              <a:buSzPts val="3200"/>
              <a:buNone/>
              <a:defRPr sz="4480"/>
            </a:lvl7pPr>
            <a:lvl8pPr lvl="7" algn="l">
              <a:lnSpc>
                <a:spcPct val="100000"/>
              </a:lnSpc>
              <a:spcBef>
                <a:spcPts val="0"/>
              </a:spcBef>
              <a:spcAft>
                <a:spcPts val="0"/>
              </a:spcAft>
              <a:buSzPts val="3200"/>
              <a:buNone/>
              <a:defRPr sz="4480"/>
            </a:lvl8pPr>
            <a:lvl9pPr lvl="8" algn="l">
              <a:lnSpc>
                <a:spcPct val="100000"/>
              </a:lnSpc>
              <a:spcBef>
                <a:spcPts val="0"/>
              </a:spcBef>
              <a:spcAft>
                <a:spcPts val="0"/>
              </a:spcAft>
              <a:buSzPts val="3200"/>
              <a:buNone/>
              <a:defRPr sz="4480"/>
            </a:lvl9pPr>
          </a:lstStyle>
          <a:p>
            <a:endParaRPr/>
          </a:p>
        </p:txBody>
      </p:sp>
      <p:sp>
        <p:nvSpPr>
          <p:cNvPr id="128" name="Google Shape;128;ge5c48d7ab6_0_504"/>
          <p:cNvSpPr txBox="1">
            <a:spLocks noGrp="1"/>
          </p:cNvSpPr>
          <p:nvPr>
            <p:ph type="body" idx="1"/>
          </p:nvPr>
        </p:nvSpPr>
        <p:spPr>
          <a:xfrm>
            <a:off x="498720" y="2964480"/>
            <a:ext cx="4492800" cy="6782880"/>
          </a:xfrm>
          <a:prstGeom prst="rect">
            <a:avLst/>
          </a:prstGeom>
          <a:noFill/>
          <a:ln>
            <a:noFill/>
          </a:ln>
        </p:spPr>
        <p:txBody>
          <a:bodyPr spcFirstLastPara="1" wrap="square" lIns="121900" tIns="121900" rIns="121900" bIns="121900" anchor="t" anchorCtr="0">
            <a:noAutofit/>
          </a:bodyPr>
          <a:lstStyle>
            <a:lvl1pPr marL="640098" lvl="0" indent="-462293" algn="l">
              <a:lnSpc>
                <a:spcPct val="115000"/>
              </a:lnSpc>
              <a:spcBef>
                <a:spcPts val="0"/>
              </a:spcBef>
              <a:spcAft>
                <a:spcPts val="0"/>
              </a:spcAft>
              <a:buSzPts val="1600"/>
              <a:buChar char="●"/>
              <a:defRPr sz="2240"/>
            </a:lvl1pPr>
            <a:lvl2pPr marL="1280197" lvl="1" indent="-462293" algn="l">
              <a:lnSpc>
                <a:spcPct val="115000"/>
              </a:lnSpc>
              <a:spcBef>
                <a:spcPts val="2940"/>
              </a:spcBef>
              <a:spcAft>
                <a:spcPts val="0"/>
              </a:spcAft>
              <a:buSzPts val="1600"/>
              <a:buChar char="○"/>
              <a:defRPr sz="2240"/>
            </a:lvl2pPr>
            <a:lvl3pPr marL="1920295" lvl="2" indent="-462293" algn="l">
              <a:lnSpc>
                <a:spcPct val="115000"/>
              </a:lnSpc>
              <a:spcBef>
                <a:spcPts val="2940"/>
              </a:spcBef>
              <a:spcAft>
                <a:spcPts val="0"/>
              </a:spcAft>
              <a:buSzPts val="1600"/>
              <a:buChar char="■"/>
              <a:defRPr sz="2240"/>
            </a:lvl3pPr>
            <a:lvl4pPr marL="2560393" lvl="3" indent="-462293" algn="l">
              <a:lnSpc>
                <a:spcPct val="115000"/>
              </a:lnSpc>
              <a:spcBef>
                <a:spcPts val="2940"/>
              </a:spcBef>
              <a:spcAft>
                <a:spcPts val="0"/>
              </a:spcAft>
              <a:buSzPts val="1600"/>
              <a:buChar char="●"/>
              <a:defRPr sz="2240"/>
            </a:lvl4pPr>
            <a:lvl5pPr marL="3200491" lvl="4" indent="-462293" algn="l">
              <a:lnSpc>
                <a:spcPct val="115000"/>
              </a:lnSpc>
              <a:spcBef>
                <a:spcPts val="2940"/>
              </a:spcBef>
              <a:spcAft>
                <a:spcPts val="0"/>
              </a:spcAft>
              <a:buSzPts val="1600"/>
              <a:buChar char="○"/>
              <a:defRPr sz="2240"/>
            </a:lvl5pPr>
            <a:lvl6pPr marL="3840590" lvl="5" indent="-462293" algn="l">
              <a:lnSpc>
                <a:spcPct val="115000"/>
              </a:lnSpc>
              <a:spcBef>
                <a:spcPts val="2940"/>
              </a:spcBef>
              <a:spcAft>
                <a:spcPts val="0"/>
              </a:spcAft>
              <a:buSzPts val="1600"/>
              <a:buChar char="■"/>
              <a:defRPr sz="2240"/>
            </a:lvl6pPr>
            <a:lvl7pPr marL="4480688" lvl="6" indent="-462293" algn="l">
              <a:lnSpc>
                <a:spcPct val="115000"/>
              </a:lnSpc>
              <a:spcBef>
                <a:spcPts val="2940"/>
              </a:spcBef>
              <a:spcAft>
                <a:spcPts val="0"/>
              </a:spcAft>
              <a:buSzPts val="1600"/>
              <a:buChar char="●"/>
              <a:defRPr sz="2240"/>
            </a:lvl7pPr>
            <a:lvl8pPr marL="5120786" lvl="7" indent="-462293" algn="l">
              <a:lnSpc>
                <a:spcPct val="115000"/>
              </a:lnSpc>
              <a:spcBef>
                <a:spcPts val="2940"/>
              </a:spcBef>
              <a:spcAft>
                <a:spcPts val="0"/>
              </a:spcAft>
              <a:buSzPts val="1600"/>
              <a:buChar char="○"/>
              <a:defRPr sz="2240"/>
            </a:lvl8pPr>
            <a:lvl9pPr marL="5760885" lvl="8" indent="-462293" algn="l">
              <a:lnSpc>
                <a:spcPct val="115000"/>
              </a:lnSpc>
              <a:spcBef>
                <a:spcPts val="2940"/>
              </a:spcBef>
              <a:spcAft>
                <a:spcPts val="2940"/>
              </a:spcAft>
              <a:buSzPts val="1600"/>
              <a:buChar char="■"/>
              <a:defRPr sz="2240"/>
            </a:lvl9pPr>
          </a:lstStyle>
          <a:p>
            <a:endParaRPr/>
          </a:p>
        </p:txBody>
      </p:sp>
      <p:sp>
        <p:nvSpPr>
          <p:cNvPr id="129" name="Google Shape;129;ge5c48d7ab6_0_504"/>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1005840" y="584204"/>
            <a:ext cx="12618720" cy="212090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1005840" y="2921001"/>
            <a:ext cx="12618720" cy="6962141"/>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5"/>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5"/>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30"/>
        <p:cNvGrpSpPr/>
        <p:nvPr/>
      </p:nvGrpSpPr>
      <p:grpSpPr>
        <a:xfrm>
          <a:off x="0" y="0"/>
          <a:ext cx="0" cy="0"/>
          <a:chOff x="0" y="0"/>
          <a:chExt cx="0" cy="0"/>
        </a:xfrm>
      </p:grpSpPr>
      <p:sp>
        <p:nvSpPr>
          <p:cNvPr id="131" name="Google Shape;131;ge5c48d7ab6_0_508"/>
          <p:cNvSpPr txBox="1">
            <a:spLocks noGrp="1"/>
          </p:cNvSpPr>
          <p:nvPr>
            <p:ph type="title"/>
          </p:nvPr>
        </p:nvSpPr>
        <p:spPr>
          <a:xfrm>
            <a:off x="784401" y="960320"/>
            <a:ext cx="10188960" cy="872688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6400"/>
              <a:buNone/>
              <a:defRPr sz="8960"/>
            </a:lvl1pPr>
            <a:lvl2pPr lvl="1" algn="l">
              <a:lnSpc>
                <a:spcPct val="100000"/>
              </a:lnSpc>
              <a:spcBef>
                <a:spcPts val="0"/>
              </a:spcBef>
              <a:spcAft>
                <a:spcPts val="0"/>
              </a:spcAft>
              <a:buSzPts val="6400"/>
              <a:buNone/>
              <a:defRPr sz="8960"/>
            </a:lvl2pPr>
            <a:lvl3pPr lvl="2" algn="l">
              <a:lnSpc>
                <a:spcPct val="100000"/>
              </a:lnSpc>
              <a:spcBef>
                <a:spcPts val="0"/>
              </a:spcBef>
              <a:spcAft>
                <a:spcPts val="0"/>
              </a:spcAft>
              <a:buSzPts val="6400"/>
              <a:buNone/>
              <a:defRPr sz="8960"/>
            </a:lvl3pPr>
            <a:lvl4pPr lvl="3" algn="l">
              <a:lnSpc>
                <a:spcPct val="100000"/>
              </a:lnSpc>
              <a:spcBef>
                <a:spcPts val="0"/>
              </a:spcBef>
              <a:spcAft>
                <a:spcPts val="0"/>
              </a:spcAft>
              <a:buSzPts val="6400"/>
              <a:buNone/>
              <a:defRPr sz="8960"/>
            </a:lvl4pPr>
            <a:lvl5pPr lvl="4" algn="l">
              <a:lnSpc>
                <a:spcPct val="100000"/>
              </a:lnSpc>
              <a:spcBef>
                <a:spcPts val="0"/>
              </a:spcBef>
              <a:spcAft>
                <a:spcPts val="0"/>
              </a:spcAft>
              <a:buSzPts val="6400"/>
              <a:buNone/>
              <a:defRPr sz="8960"/>
            </a:lvl5pPr>
            <a:lvl6pPr lvl="5" algn="l">
              <a:lnSpc>
                <a:spcPct val="100000"/>
              </a:lnSpc>
              <a:spcBef>
                <a:spcPts val="0"/>
              </a:spcBef>
              <a:spcAft>
                <a:spcPts val="0"/>
              </a:spcAft>
              <a:buSzPts val="6400"/>
              <a:buNone/>
              <a:defRPr sz="8960"/>
            </a:lvl6pPr>
            <a:lvl7pPr lvl="6" algn="l">
              <a:lnSpc>
                <a:spcPct val="100000"/>
              </a:lnSpc>
              <a:spcBef>
                <a:spcPts val="0"/>
              </a:spcBef>
              <a:spcAft>
                <a:spcPts val="0"/>
              </a:spcAft>
              <a:buSzPts val="6400"/>
              <a:buNone/>
              <a:defRPr sz="8960"/>
            </a:lvl7pPr>
            <a:lvl8pPr lvl="7" algn="l">
              <a:lnSpc>
                <a:spcPct val="100000"/>
              </a:lnSpc>
              <a:spcBef>
                <a:spcPts val="0"/>
              </a:spcBef>
              <a:spcAft>
                <a:spcPts val="0"/>
              </a:spcAft>
              <a:buSzPts val="6400"/>
              <a:buNone/>
              <a:defRPr sz="8960"/>
            </a:lvl8pPr>
            <a:lvl9pPr lvl="8" algn="l">
              <a:lnSpc>
                <a:spcPct val="100000"/>
              </a:lnSpc>
              <a:spcBef>
                <a:spcPts val="0"/>
              </a:spcBef>
              <a:spcAft>
                <a:spcPts val="0"/>
              </a:spcAft>
              <a:buSzPts val="6400"/>
              <a:buNone/>
              <a:defRPr sz="8960"/>
            </a:lvl9pPr>
          </a:lstStyle>
          <a:p>
            <a:endParaRPr/>
          </a:p>
        </p:txBody>
      </p:sp>
      <p:sp>
        <p:nvSpPr>
          <p:cNvPr id="132" name="Google Shape;132;ge5c48d7ab6_0_508"/>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33"/>
        <p:cNvGrpSpPr/>
        <p:nvPr/>
      </p:nvGrpSpPr>
      <p:grpSpPr>
        <a:xfrm>
          <a:off x="0" y="0"/>
          <a:ext cx="0" cy="0"/>
          <a:chOff x="0" y="0"/>
          <a:chExt cx="0" cy="0"/>
        </a:xfrm>
      </p:grpSpPr>
      <p:sp>
        <p:nvSpPr>
          <p:cNvPr id="134" name="Google Shape;134;ge5c48d7ab6_0_511"/>
          <p:cNvSpPr/>
          <p:nvPr/>
        </p:nvSpPr>
        <p:spPr>
          <a:xfrm>
            <a:off x="7315200" y="-267"/>
            <a:ext cx="7315200" cy="10972800"/>
          </a:xfrm>
          <a:prstGeom prst="rect">
            <a:avLst/>
          </a:prstGeom>
          <a:solidFill>
            <a:schemeClr val="lt2"/>
          </a:solidFill>
          <a:ln>
            <a:noFill/>
          </a:ln>
        </p:spPr>
        <p:txBody>
          <a:bodyPr spcFirstLastPara="1" wrap="square" lIns="170660" tIns="170660" rIns="170660" bIns="17066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2660" b="0" i="0" u="none" strike="noStrike" cap="none">
              <a:solidFill>
                <a:srgbClr val="000000"/>
              </a:solidFill>
              <a:latin typeface="Arial"/>
              <a:ea typeface="Arial"/>
              <a:cs typeface="Arial"/>
              <a:sym typeface="Arial"/>
            </a:endParaRPr>
          </a:p>
        </p:txBody>
      </p:sp>
      <p:sp>
        <p:nvSpPr>
          <p:cNvPr id="135" name="Google Shape;135;ge5c48d7ab6_0_511"/>
          <p:cNvSpPr txBox="1">
            <a:spLocks noGrp="1"/>
          </p:cNvSpPr>
          <p:nvPr>
            <p:ph type="title"/>
          </p:nvPr>
        </p:nvSpPr>
        <p:spPr>
          <a:xfrm>
            <a:off x="424800" y="2630773"/>
            <a:ext cx="6472320" cy="316224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SzPts val="5600"/>
              <a:buNone/>
              <a:defRPr sz="7840"/>
            </a:lvl1pPr>
            <a:lvl2pPr lvl="1" algn="ctr">
              <a:lnSpc>
                <a:spcPct val="100000"/>
              </a:lnSpc>
              <a:spcBef>
                <a:spcPts val="0"/>
              </a:spcBef>
              <a:spcAft>
                <a:spcPts val="0"/>
              </a:spcAft>
              <a:buSzPts val="5600"/>
              <a:buNone/>
              <a:defRPr sz="7840"/>
            </a:lvl2pPr>
            <a:lvl3pPr lvl="2" algn="ctr">
              <a:lnSpc>
                <a:spcPct val="100000"/>
              </a:lnSpc>
              <a:spcBef>
                <a:spcPts val="0"/>
              </a:spcBef>
              <a:spcAft>
                <a:spcPts val="0"/>
              </a:spcAft>
              <a:buSzPts val="5600"/>
              <a:buNone/>
              <a:defRPr sz="7840"/>
            </a:lvl3pPr>
            <a:lvl4pPr lvl="3" algn="ctr">
              <a:lnSpc>
                <a:spcPct val="100000"/>
              </a:lnSpc>
              <a:spcBef>
                <a:spcPts val="0"/>
              </a:spcBef>
              <a:spcAft>
                <a:spcPts val="0"/>
              </a:spcAft>
              <a:buSzPts val="5600"/>
              <a:buNone/>
              <a:defRPr sz="7840"/>
            </a:lvl4pPr>
            <a:lvl5pPr lvl="4" algn="ctr">
              <a:lnSpc>
                <a:spcPct val="100000"/>
              </a:lnSpc>
              <a:spcBef>
                <a:spcPts val="0"/>
              </a:spcBef>
              <a:spcAft>
                <a:spcPts val="0"/>
              </a:spcAft>
              <a:buSzPts val="5600"/>
              <a:buNone/>
              <a:defRPr sz="7840"/>
            </a:lvl5pPr>
            <a:lvl6pPr lvl="5" algn="ctr">
              <a:lnSpc>
                <a:spcPct val="100000"/>
              </a:lnSpc>
              <a:spcBef>
                <a:spcPts val="0"/>
              </a:spcBef>
              <a:spcAft>
                <a:spcPts val="0"/>
              </a:spcAft>
              <a:buSzPts val="5600"/>
              <a:buNone/>
              <a:defRPr sz="7840"/>
            </a:lvl6pPr>
            <a:lvl7pPr lvl="6" algn="ctr">
              <a:lnSpc>
                <a:spcPct val="100000"/>
              </a:lnSpc>
              <a:spcBef>
                <a:spcPts val="0"/>
              </a:spcBef>
              <a:spcAft>
                <a:spcPts val="0"/>
              </a:spcAft>
              <a:buSzPts val="5600"/>
              <a:buNone/>
              <a:defRPr sz="7840"/>
            </a:lvl7pPr>
            <a:lvl8pPr lvl="7" algn="ctr">
              <a:lnSpc>
                <a:spcPct val="100000"/>
              </a:lnSpc>
              <a:spcBef>
                <a:spcPts val="0"/>
              </a:spcBef>
              <a:spcAft>
                <a:spcPts val="0"/>
              </a:spcAft>
              <a:buSzPts val="5600"/>
              <a:buNone/>
              <a:defRPr sz="7840"/>
            </a:lvl8pPr>
            <a:lvl9pPr lvl="8" algn="ctr">
              <a:lnSpc>
                <a:spcPct val="100000"/>
              </a:lnSpc>
              <a:spcBef>
                <a:spcPts val="0"/>
              </a:spcBef>
              <a:spcAft>
                <a:spcPts val="0"/>
              </a:spcAft>
              <a:buSzPts val="5600"/>
              <a:buNone/>
              <a:defRPr sz="7840"/>
            </a:lvl9pPr>
          </a:lstStyle>
          <a:p>
            <a:endParaRPr/>
          </a:p>
        </p:txBody>
      </p:sp>
      <p:sp>
        <p:nvSpPr>
          <p:cNvPr id="136" name="Google Shape;136;ge5c48d7ab6_0_511"/>
          <p:cNvSpPr txBox="1">
            <a:spLocks noGrp="1"/>
          </p:cNvSpPr>
          <p:nvPr>
            <p:ph type="subTitle" idx="1"/>
          </p:nvPr>
        </p:nvSpPr>
        <p:spPr>
          <a:xfrm>
            <a:off x="424800" y="5979893"/>
            <a:ext cx="6472320" cy="2634720"/>
          </a:xfrm>
          <a:prstGeom prst="rect">
            <a:avLst/>
          </a:prstGeom>
          <a:noFill/>
          <a:ln>
            <a:noFill/>
          </a:ln>
        </p:spPr>
        <p:txBody>
          <a:bodyPr spcFirstLastPara="1" wrap="square" lIns="121900" tIns="121900" rIns="121900" bIns="121900" anchor="t" anchorCtr="0">
            <a:noAutofit/>
          </a:bodyPr>
          <a:lstStyle>
            <a:lvl1pPr lvl="0" algn="ctr">
              <a:lnSpc>
                <a:spcPct val="100000"/>
              </a:lnSpc>
              <a:spcBef>
                <a:spcPts val="0"/>
              </a:spcBef>
              <a:spcAft>
                <a:spcPts val="0"/>
              </a:spcAft>
              <a:buSzPts val="2800"/>
              <a:buNone/>
              <a:defRPr sz="3920"/>
            </a:lvl1pPr>
            <a:lvl2pPr lvl="1" algn="ctr">
              <a:lnSpc>
                <a:spcPct val="100000"/>
              </a:lnSpc>
              <a:spcBef>
                <a:spcPts val="0"/>
              </a:spcBef>
              <a:spcAft>
                <a:spcPts val="0"/>
              </a:spcAft>
              <a:buSzPts val="2800"/>
              <a:buNone/>
              <a:defRPr sz="3920"/>
            </a:lvl2pPr>
            <a:lvl3pPr lvl="2" algn="ctr">
              <a:lnSpc>
                <a:spcPct val="100000"/>
              </a:lnSpc>
              <a:spcBef>
                <a:spcPts val="0"/>
              </a:spcBef>
              <a:spcAft>
                <a:spcPts val="0"/>
              </a:spcAft>
              <a:buSzPts val="2800"/>
              <a:buNone/>
              <a:defRPr sz="3920"/>
            </a:lvl3pPr>
            <a:lvl4pPr lvl="3" algn="ctr">
              <a:lnSpc>
                <a:spcPct val="100000"/>
              </a:lnSpc>
              <a:spcBef>
                <a:spcPts val="0"/>
              </a:spcBef>
              <a:spcAft>
                <a:spcPts val="0"/>
              </a:spcAft>
              <a:buSzPts val="2800"/>
              <a:buNone/>
              <a:defRPr sz="3920"/>
            </a:lvl4pPr>
            <a:lvl5pPr lvl="4" algn="ctr">
              <a:lnSpc>
                <a:spcPct val="100000"/>
              </a:lnSpc>
              <a:spcBef>
                <a:spcPts val="0"/>
              </a:spcBef>
              <a:spcAft>
                <a:spcPts val="0"/>
              </a:spcAft>
              <a:buSzPts val="2800"/>
              <a:buNone/>
              <a:defRPr sz="3920"/>
            </a:lvl5pPr>
            <a:lvl6pPr lvl="5" algn="ctr">
              <a:lnSpc>
                <a:spcPct val="100000"/>
              </a:lnSpc>
              <a:spcBef>
                <a:spcPts val="0"/>
              </a:spcBef>
              <a:spcAft>
                <a:spcPts val="0"/>
              </a:spcAft>
              <a:buSzPts val="2800"/>
              <a:buNone/>
              <a:defRPr sz="3920"/>
            </a:lvl6pPr>
            <a:lvl7pPr lvl="6" algn="ctr">
              <a:lnSpc>
                <a:spcPct val="100000"/>
              </a:lnSpc>
              <a:spcBef>
                <a:spcPts val="0"/>
              </a:spcBef>
              <a:spcAft>
                <a:spcPts val="0"/>
              </a:spcAft>
              <a:buSzPts val="2800"/>
              <a:buNone/>
              <a:defRPr sz="3920"/>
            </a:lvl7pPr>
            <a:lvl8pPr lvl="7" algn="ctr">
              <a:lnSpc>
                <a:spcPct val="100000"/>
              </a:lnSpc>
              <a:spcBef>
                <a:spcPts val="0"/>
              </a:spcBef>
              <a:spcAft>
                <a:spcPts val="0"/>
              </a:spcAft>
              <a:buSzPts val="2800"/>
              <a:buNone/>
              <a:defRPr sz="3920"/>
            </a:lvl8pPr>
            <a:lvl9pPr lvl="8" algn="ctr">
              <a:lnSpc>
                <a:spcPct val="100000"/>
              </a:lnSpc>
              <a:spcBef>
                <a:spcPts val="0"/>
              </a:spcBef>
              <a:spcAft>
                <a:spcPts val="0"/>
              </a:spcAft>
              <a:buSzPts val="2800"/>
              <a:buNone/>
              <a:defRPr sz="3920"/>
            </a:lvl9pPr>
          </a:lstStyle>
          <a:p>
            <a:endParaRPr/>
          </a:p>
        </p:txBody>
      </p:sp>
      <p:sp>
        <p:nvSpPr>
          <p:cNvPr id="137" name="Google Shape;137;ge5c48d7ab6_0_511"/>
          <p:cNvSpPr txBox="1">
            <a:spLocks noGrp="1"/>
          </p:cNvSpPr>
          <p:nvPr>
            <p:ph type="body" idx="2"/>
          </p:nvPr>
        </p:nvSpPr>
        <p:spPr>
          <a:xfrm>
            <a:off x="7903200" y="1544693"/>
            <a:ext cx="6138720" cy="7883040"/>
          </a:xfrm>
          <a:prstGeom prst="rect">
            <a:avLst/>
          </a:prstGeom>
          <a:noFill/>
          <a:ln>
            <a:noFill/>
          </a:ln>
        </p:spPr>
        <p:txBody>
          <a:bodyPr spcFirstLastPara="1" wrap="square" lIns="121900" tIns="121900" rIns="121900" bIns="121900" anchor="ctr" anchorCtr="0">
            <a:noAutofit/>
          </a:bodyPr>
          <a:lstStyle>
            <a:lvl1pPr marL="640098" lvl="0" indent="-533415" algn="l">
              <a:lnSpc>
                <a:spcPct val="115000"/>
              </a:lnSpc>
              <a:spcBef>
                <a:spcPts val="0"/>
              </a:spcBef>
              <a:spcAft>
                <a:spcPts val="0"/>
              </a:spcAft>
              <a:buSzPts val="2400"/>
              <a:buChar char="●"/>
              <a:defRPr/>
            </a:lvl1pPr>
            <a:lvl2pPr marL="1280197" lvl="1" indent="-488964" algn="l">
              <a:lnSpc>
                <a:spcPct val="115000"/>
              </a:lnSpc>
              <a:spcBef>
                <a:spcPts val="2940"/>
              </a:spcBef>
              <a:spcAft>
                <a:spcPts val="0"/>
              </a:spcAft>
              <a:buSzPts val="1900"/>
              <a:buChar char="○"/>
              <a:defRPr/>
            </a:lvl2pPr>
            <a:lvl3pPr marL="1920295" lvl="2" indent="-488964" algn="l">
              <a:lnSpc>
                <a:spcPct val="115000"/>
              </a:lnSpc>
              <a:spcBef>
                <a:spcPts val="2940"/>
              </a:spcBef>
              <a:spcAft>
                <a:spcPts val="0"/>
              </a:spcAft>
              <a:buSzPts val="1900"/>
              <a:buChar char="■"/>
              <a:defRPr/>
            </a:lvl3pPr>
            <a:lvl4pPr marL="2560393" lvl="3" indent="-488964" algn="l">
              <a:lnSpc>
                <a:spcPct val="115000"/>
              </a:lnSpc>
              <a:spcBef>
                <a:spcPts val="2940"/>
              </a:spcBef>
              <a:spcAft>
                <a:spcPts val="0"/>
              </a:spcAft>
              <a:buSzPts val="1900"/>
              <a:buChar char="●"/>
              <a:defRPr/>
            </a:lvl4pPr>
            <a:lvl5pPr marL="3200491" lvl="4" indent="-488964" algn="l">
              <a:lnSpc>
                <a:spcPct val="115000"/>
              </a:lnSpc>
              <a:spcBef>
                <a:spcPts val="2940"/>
              </a:spcBef>
              <a:spcAft>
                <a:spcPts val="0"/>
              </a:spcAft>
              <a:buSzPts val="1900"/>
              <a:buChar char="○"/>
              <a:defRPr/>
            </a:lvl5pPr>
            <a:lvl6pPr marL="3840590" lvl="5" indent="-488964" algn="l">
              <a:lnSpc>
                <a:spcPct val="115000"/>
              </a:lnSpc>
              <a:spcBef>
                <a:spcPts val="2940"/>
              </a:spcBef>
              <a:spcAft>
                <a:spcPts val="0"/>
              </a:spcAft>
              <a:buSzPts val="1900"/>
              <a:buChar char="■"/>
              <a:defRPr/>
            </a:lvl6pPr>
            <a:lvl7pPr marL="4480688" lvl="6" indent="-488964" algn="l">
              <a:lnSpc>
                <a:spcPct val="115000"/>
              </a:lnSpc>
              <a:spcBef>
                <a:spcPts val="2940"/>
              </a:spcBef>
              <a:spcAft>
                <a:spcPts val="0"/>
              </a:spcAft>
              <a:buSzPts val="1900"/>
              <a:buChar char="●"/>
              <a:defRPr/>
            </a:lvl7pPr>
            <a:lvl8pPr marL="5120786" lvl="7" indent="-488964" algn="l">
              <a:lnSpc>
                <a:spcPct val="115000"/>
              </a:lnSpc>
              <a:spcBef>
                <a:spcPts val="2940"/>
              </a:spcBef>
              <a:spcAft>
                <a:spcPts val="0"/>
              </a:spcAft>
              <a:buSzPts val="1900"/>
              <a:buChar char="○"/>
              <a:defRPr/>
            </a:lvl8pPr>
            <a:lvl9pPr marL="5760885" lvl="8" indent="-488964" algn="l">
              <a:lnSpc>
                <a:spcPct val="115000"/>
              </a:lnSpc>
              <a:spcBef>
                <a:spcPts val="2940"/>
              </a:spcBef>
              <a:spcAft>
                <a:spcPts val="2940"/>
              </a:spcAft>
              <a:buSzPts val="1900"/>
              <a:buChar char="■"/>
              <a:defRPr/>
            </a:lvl9pPr>
          </a:lstStyle>
          <a:p>
            <a:endParaRPr/>
          </a:p>
        </p:txBody>
      </p:sp>
      <p:sp>
        <p:nvSpPr>
          <p:cNvPr id="138" name="Google Shape;138;ge5c48d7ab6_0_511"/>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9"/>
        <p:cNvGrpSpPr/>
        <p:nvPr/>
      </p:nvGrpSpPr>
      <p:grpSpPr>
        <a:xfrm>
          <a:off x="0" y="0"/>
          <a:ext cx="0" cy="0"/>
          <a:chOff x="0" y="0"/>
          <a:chExt cx="0" cy="0"/>
        </a:xfrm>
      </p:grpSpPr>
      <p:sp>
        <p:nvSpPr>
          <p:cNvPr id="140" name="Google Shape;140;ge5c48d7ab6_0_517"/>
          <p:cNvSpPr txBox="1">
            <a:spLocks noGrp="1"/>
          </p:cNvSpPr>
          <p:nvPr>
            <p:ph type="body" idx="1"/>
          </p:nvPr>
        </p:nvSpPr>
        <p:spPr>
          <a:xfrm>
            <a:off x="498720" y="9025227"/>
            <a:ext cx="9598080" cy="1290720"/>
          </a:xfrm>
          <a:prstGeom prst="rect">
            <a:avLst/>
          </a:prstGeom>
          <a:noFill/>
          <a:ln>
            <a:noFill/>
          </a:ln>
        </p:spPr>
        <p:txBody>
          <a:bodyPr spcFirstLastPara="1" wrap="square" lIns="121900" tIns="121900" rIns="121900" bIns="121900" anchor="ctr" anchorCtr="0">
            <a:noAutofit/>
          </a:bodyPr>
          <a:lstStyle>
            <a:lvl1pPr marL="640098" lvl="0" indent="-320049" algn="l">
              <a:lnSpc>
                <a:spcPct val="100000"/>
              </a:lnSpc>
              <a:spcBef>
                <a:spcPts val="0"/>
              </a:spcBef>
              <a:spcAft>
                <a:spcPts val="0"/>
              </a:spcAft>
              <a:buSzPts val="2400"/>
              <a:buNone/>
              <a:defRPr/>
            </a:lvl1pPr>
          </a:lstStyle>
          <a:p>
            <a:endParaRPr/>
          </a:p>
        </p:txBody>
      </p:sp>
      <p:sp>
        <p:nvSpPr>
          <p:cNvPr id="141" name="Google Shape;141;ge5c48d7ab6_0_517"/>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42"/>
        <p:cNvGrpSpPr/>
        <p:nvPr/>
      </p:nvGrpSpPr>
      <p:grpSpPr>
        <a:xfrm>
          <a:off x="0" y="0"/>
          <a:ext cx="0" cy="0"/>
          <a:chOff x="0" y="0"/>
          <a:chExt cx="0" cy="0"/>
        </a:xfrm>
      </p:grpSpPr>
      <p:sp>
        <p:nvSpPr>
          <p:cNvPr id="143" name="Google Shape;143;ge5c48d7ab6_0_520"/>
          <p:cNvSpPr txBox="1">
            <a:spLocks noGrp="1"/>
          </p:cNvSpPr>
          <p:nvPr>
            <p:ph type="title" hasCustomPrompt="1"/>
          </p:nvPr>
        </p:nvSpPr>
        <p:spPr>
          <a:xfrm>
            <a:off x="498720" y="2359733"/>
            <a:ext cx="13633440" cy="418896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SzPts val="16000"/>
              <a:buNone/>
              <a:defRPr sz="22401"/>
            </a:lvl1pPr>
            <a:lvl2pPr lvl="1" algn="ctr">
              <a:lnSpc>
                <a:spcPct val="100000"/>
              </a:lnSpc>
              <a:spcBef>
                <a:spcPts val="0"/>
              </a:spcBef>
              <a:spcAft>
                <a:spcPts val="0"/>
              </a:spcAft>
              <a:buSzPts val="16000"/>
              <a:buNone/>
              <a:defRPr sz="22401"/>
            </a:lvl2pPr>
            <a:lvl3pPr lvl="2" algn="ctr">
              <a:lnSpc>
                <a:spcPct val="100000"/>
              </a:lnSpc>
              <a:spcBef>
                <a:spcPts val="0"/>
              </a:spcBef>
              <a:spcAft>
                <a:spcPts val="0"/>
              </a:spcAft>
              <a:buSzPts val="16000"/>
              <a:buNone/>
              <a:defRPr sz="22401"/>
            </a:lvl3pPr>
            <a:lvl4pPr lvl="3" algn="ctr">
              <a:lnSpc>
                <a:spcPct val="100000"/>
              </a:lnSpc>
              <a:spcBef>
                <a:spcPts val="0"/>
              </a:spcBef>
              <a:spcAft>
                <a:spcPts val="0"/>
              </a:spcAft>
              <a:buSzPts val="16000"/>
              <a:buNone/>
              <a:defRPr sz="22401"/>
            </a:lvl4pPr>
            <a:lvl5pPr lvl="4" algn="ctr">
              <a:lnSpc>
                <a:spcPct val="100000"/>
              </a:lnSpc>
              <a:spcBef>
                <a:spcPts val="0"/>
              </a:spcBef>
              <a:spcAft>
                <a:spcPts val="0"/>
              </a:spcAft>
              <a:buSzPts val="16000"/>
              <a:buNone/>
              <a:defRPr sz="22401"/>
            </a:lvl5pPr>
            <a:lvl6pPr lvl="5" algn="ctr">
              <a:lnSpc>
                <a:spcPct val="100000"/>
              </a:lnSpc>
              <a:spcBef>
                <a:spcPts val="0"/>
              </a:spcBef>
              <a:spcAft>
                <a:spcPts val="0"/>
              </a:spcAft>
              <a:buSzPts val="16000"/>
              <a:buNone/>
              <a:defRPr sz="22401"/>
            </a:lvl6pPr>
            <a:lvl7pPr lvl="6" algn="ctr">
              <a:lnSpc>
                <a:spcPct val="100000"/>
              </a:lnSpc>
              <a:spcBef>
                <a:spcPts val="0"/>
              </a:spcBef>
              <a:spcAft>
                <a:spcPts val="0"/>
              </a:spcAft>
              <a:buSzPts val="16000"/>
              <a:buNone/>
              <a:defRPr sz="22401"/>
            </a:lvl7pPr>
            <a:lvl8pPr lvl="7" algn="ctr">
              <a:lnSpc>
                <a:spcPct val="100000"/>
              </a:lnSpc>
              <a:spcBef>
                <a:spcPts val="0"/>
              </a:spcBef>
              <a:spcAft>
                <a:spcPts val="0"/>
              </a:spcAft>
              <a:buSzPts val="16000"/>
              <a:buNone/>
              <a:defRPr sz="22401"/>
            </a:lvl8pPr>
            <a:lvl9pPr lvl="8" algn="ctr">
              <a:lnSpc>
                <a:spcPct val="100000"/>
              </a:lnSpc>
              <a:spcBef>
                <a:spcPts val="0"/>
              </a:spcBef>
              <a:spcAft>
                <a:spcPts val="0"/>
              </a:spcAft>
              <a:buSzPts val="16000"/>
              <a:buNone/>
              <a:defRPr sz="22401"/>
            </a:lvl9pPr>
          </a:lstStyle>
          <a:p>
            <a:r>
              <a:t>xx%</a:t>
            </a:r>
          </a:p>
        </p:txBody>
      </p:sp>
      <p:sp>
        <p:nvSpPr>
          <p:cNvPr id="144" name="Google Shape;144;ge5c48d7ab6_0_520"/>
          <p:cNvSpPr txBox="1">
            <a:spLocks noGrp="1"/>
          </p:cNvSpPr>
          <p:nvPr>
            <p:ph type="body" idx="1"/>
          </p:nvPr>
        </p:nvSpPr>
        <p:spPr>
          <a:xfrm>
            <a:off x="498720" y="6724747"/>
            <a:ext cx="13633440" cy="2774880"/>
          </a:xfrm>
          <a:prstGeom prst="rect">
            <a:avLst/>
          </a:prstGeom>
          <a:noFill/>
          <a:ln>
            <a:noFill/>
          </a:ln>
        </p:spPr>
        <p:txBody>
          <a:bodyPr spcFirstLastPara="1" wrap="square" lIns="121900" tIns="121900" rIns="121900" bIns="121900" anchor="t" anchorCtr="0">
            <a:noAutofit/>
          </a:bodyPr>
          <a:lstStyle>
            <a:lvl1pPr marL="640098" lvl="0" indent="-533415" algn="ctr">
              <a:lnSpc>
                <a:spcPct val="115000"/>
              </a:lnSpc>
              <a:spcBef>
                <a:spcPts val="0"/>
              </a:spcBef>
              <a:spcAft>
                <a:spcPts val="0"/>
              </a:spcAft>
              <a:buSzPts val="2400"/>
              <a:buChar char="●"/>
              <a:defRPr/>
            </a:lvl1pPr>
            <a:lvl2pPr marL="1280197" lvl="1" indent="-488964" algn="ctr">
              <a:lnSpc>
                <a:spcPct val="115000"/>
              </a:lnSpc>
              <a:spcBef>
                <a:spcPts val="2940"/>
              </a:spcBef>
              <a:spcAft>
                <a:spcPts val="0"/>
              </a:spcAft>
              <a:buSzPts val="1900"/>
              <a:buChar char="○"/>
              <a:defRPr/>
            </a:lvl2pPr>
            <a:lvl3pPr marL="1920295" lvl="2" indent="-488964" algn="ctr">
              <a:lnSpc>
                <a:spcPct val="115000"/>
              </a:lnSpc>
              <a:spcBef>
                <a:spcPts val="2940"/>
              </a:spcBef>
              <a:spcAft>
                <a:spcPts val="0"/>
              </a:spcAft>
              <a:buSzPts val="1900"/>
              <a:buChar char="■"/>
              <a:defRPr/>
            </a:lvl3pPr>
            <a:lvl4pPr marL="2560393" lvl="3" indent="-488964" algn="ctr">
              <a:lnSpc>
                <a:spcPct val="115000"/>
              </a:lnSpc>
              <a:spcBef>
                <a:spcPts val="2940"/>
              </a:spcBef>
              <a:spcAft>
                <a:spcPts val="0"/>
              </a:spcAft>
              <a:buSzPts val="1900"/>
              <a:buChar char="●"/>
              <a:defRPr/>
            </a:lvl4pPr>
            <a:lvl5pPr marL="3200491" lvl="4" indent="-488964" algn="ctr">
              <a:lnSpc>
                <a:spcPct val="115000"/>
              </a:lnSpc>
              <a:spcBef>
                <a:spcPts val="2940"/>
              </a:spcBef>
              <a:spcAft>
                <a:spcPts val="0"/>
              </a:spcAft>
              <a:buSzPts val="1900"/>
              <a:buChar char="○"/>
              <a:defRPr/>
            </a:lvl5pPr>
            <a:lvl6pPr marL="3840590" lvl="5" indent="-488964" algn="ctr">
              <a:lnSpc>
                <a:spcPct val="115000"/>
              </a:lnSpc>
              <a:spcBef>
                <a:spcPts val="2940"/>
              </a:spcBef>
              <a:spcAft>
                <a:spcPts val="0"/>
              </a:spcAft>
              <a:buSzPts val="1900"/>
              <a:buChar char="■"/>
              <a:defRPr/>
            </a:lvl6pPr>
            <a:lvl7pPr marL="4480688" lvl="6" indent="-488964" algn="ctr">
              <a:lnSpc>
                <a:spcPct val="115000"/>
              </a:lnSpc>
              <a:spcBef>
                <a:spcPts val="2940"/>
              </a:spcBef>
              <a:spcAft>
                <a:spcPts val="0"/>
              </a:spcAft>
              <a:buSzPts val="1900"/>
              <a:buChar char="●"/>
              <a:defRPr/>
            </a:lvl7pPr>
            <a:lvl8pPr marL="5120786" lvl="7" indent="-488964" algn="ctr">
              <a:lnSpc>
                <a:spcPct val="115000"/>
              </a:lnSpc>
              <a:spcBef>
                <a:spcPts val="2940"/>
              </a:spcBef>
              <a:spcAft>
                <a:spcPts val="0"/>
              </a:spcAft>
              <a:buSzPts val="1900"/>
              <a:buChar char="○"/>
              <a:defRPr/>
            </a:lvl8pPr>
            <a:lvl9pPr marL="5760885" lvl="8" indent="-488964" algn="ctr">
              <a:lnSpc>
                <a:spcPct val="115000"/>
              </a:lnSpc>
              <a:spcBef>
                <a:spcPts val="2940"/>
              </a:spcBef>
              <a:spcAft>
                <a:spcPts val="2940"/>
              </a:spcAft>
              <a:buSzPts val="1900"/>
              <a:buChar char="■"/>
              <a:defRPr/>
            </a:lvl9pPr>
          </a:lstStyle>
          <a:p>
            <a:endParaRPr/>
          </a:p>
        </p:txBody>
      </p:sp>
      <p:sp>
        <p:nvSpPr>
          <p:cNvPr id="145" name="Google Shape;145;ge5c48d7ab6_0_520"/>
          <p:cNvSpPr txBox="1">
            <a:spLocks noGrp="1"/>
          </p:cNvSpPr>
          <p:nvPr>
            <p:ph type="sldNum" idx="12"/>
          </p:nvPr>
        </p:nvSpPr>
        <p:spPr>
          <a:xfrm>
            <a:off x="13555935" y="9948197"/>
            <a:ext cx="877920" cy="839520"/>
          </a:xfrm>
          <a:prstGeom prst="rect">
            <a:avLst/>
          </a:prstGeom>
          <a:noFill/>
          <a:ln>
            <a:noFill/>
          </a:ln>
        </p:spPr>
        <p:txBody>
          <a:bodyPr spcFirstLastPara="1" wrap="square" lIns="121900" tIns="121900" rIns="121900" bIns="121900" anchor="ctr" anchorCtr="0">
            <a:noAutofit/>
          </a:bodyPr>
          <a:lstStyle>
            <a:lvl1pPr marL="0" marR="0" lvl="0"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900"/>
              <a:buFont typeface="Arial"/>
              <a:buNone/>
              <a:defRPr sz="266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46"/>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 One Column 2">
  <p:cSld name="CUSTOM_1">
    <p:spTree>
      <p:nvGrpSpPr>
        <p:cNvPr id="1" name="Shape 147"/>
        <p:cNvGrpSpPr/>
        <p:nvPr/>
      </p:nvGrpSpPr>
      <p:grpSpPr>
        <a:xfrm>
          <a:off x="0" y="0"/>
          <a:ext cx="0" cy="0"/>
          <a:chOff x="0" y="0"/>
          <a:chExt cx="0" cy="0"/>
        </a:xfrm>
      </p:grpSpPr>
      <p:sp>
        <p:nvSpPr>
          <p:cNvPr id="148" name="Google Shape;148;ge5c48d7ab6_0_525"/>
          <p:cNvSpPr txBox="1">
            <a:spLocks noGrp="1"/>
          </p:cNvSpPr>
          <p:nvPr>
            <p:ph type="title"/>
          </p:nvPr>
        </p:nvSpPr>
        <p:spPr>
          <a:xfrm>
            <a:off x="1077400" y="3183067"/>
            <a:ext cx="3974880" cy="1810560"/>
          </a:xfrm>
          <a:prstGeom prst="rect">
            <a:avLst/>
          </a:prstGeom>
          <a:noFill/>
          <a:ln>
            <a:noFill/>
          </a:ln>
        </p:spPr>
        <p:txBody>
          <a:bodyPr spcFirstLastPara="1" wrap="square" lIns="121900" tIns="121900" rIns="121900" bIns="121900" anchor="ctr" anchorCtr="0">
            <a:noAutofit/>
          </a:bodyPr>
          <a:lstStyle>
            <a:lvl1pPr lvl="0" algn="ctr">
              <a:lnSpc>
                <a:spcPct val="100000"/>
              </a:lnSpc>
              <a:spcBef>
                <a:spcPts val="0"/>
              </a:spcBef>
              <a:spcAft>
                <a:spcPts val="0"/>
              </a:spcAft>
              <a:buSzPts val="3700"/>
              <a:buNone/>
              <a:defRPr/>
            </a:lvl1pPr>
            <a:lvl2pPr lvl="1" algn="ctr">
              <a:lnSpc>
                <a:spcPct val="100000"/>
              </a:lnSpc>
              <a:spcBef>
                <a:spcPts val="0"/>
              </a:spcBef>
              <a:spcAft>
                <a:spcPts val="0"/>
              </a:spcAft>
              <a:buSzPts val="3700"/>
              <a:buNone/>
              <a:defRPr/>
            </a:lvl2pPr>
            <a:lvl3pPr lvl="2" algn="ctr">
              <a:lnSpc>
                <a:spcPct val="100000"/>
              </a:lnSpc>
              <a:spcBef>
                <a:spcPts val="0"/>
              </a:spcBef>
              <a:spcAft>
                <a:spcPts val="0"/>
              </a:spcAft>
              <a:buSzPts val="3700"/>
              <a:buNone/>
              <a:defRPr/>
            </a:lvl3pPr>
            <a:lvl4pPr lvl="3" algn="ctr">
              <a:lnSpc>
                <a:spcPct val="100000"/>
              </a:lnSpc>
              <a:spcBef>
                <a:spcPts val="0"/>
              </a:spcBef>
              <a:spcAft>
                <a:spcPts val="0"/>
              </a:spcAft>
              <a:buSzPts val="3700"/>
              <a:buNone/>
              <a:defRPr/>
            </a:lvl4pPr>
            <a:lvl5pPr lvl="4" algn="ctr">
              <a:lnSpc>
                <a:spcPct val="100000"/>
              </a:lnSpc>
              <a:spcBef>
                <a:spcPts val="0"/>
              </a:spcBef>
              <a:spcAft>
                <a:spcPts val="0"/>
              </a:spcAft>
              <a:buSzPts val="3700"/>
              <a:buNone/>
              <a:defRPr/>
            </a:lvl5pPr>
            <a:lvl6pPr lvl="5" algn="ctr">
              <a:lnSpc>
                <a:spcPct val="100000"/>
              </a:lnSpc>
              <a:spcBef>
                <a:spcPts val="0"/>
              </a:spcBef>
              <a:spcAft>
                <a:spcPts val="0"/>
              </a:spcAft>
              <a:buSzPts val="3700"/>
              <a:buNone/>
              <a:defRPr/>
            </a:lvl6pPr>
            <a:lvl7pPr lvl="6" algn="ctr">
              <a:lnSpc>
                <a:spcPct val="100000"/>
              </a:lnSpc>
              <a:spcBef>
                <a:spcPts val="0"/>
              </a:spcBef>
              <a:spcAft>
                <a:spcPts val="0"/>
              </a:spcAft>
              <a:buSzPts val="3700"/>
              <a:buNone/>
              <a:defRPr/>
            </a:lvl7pPr>
            <a:lvl8pPr lvl="7" algn="ctr">
              <a:lnSpc>
                <a:spcPct val="100000"/>
              </a:lnSpc>
              <a:spcBef>
                <a:spcPts val="0"/>
              </a:spcBef>
              <a:spcAft>
                <a:spcPts val="0"/>
              </a:spcAft>
              <a:buSzPts val="3700"/>
              <a:buNone/>
              <a:defRPr/>
            </a:lvl8pPr>
            <a:lvl9pPr lvl="8" algn="ctr">
              <a:lnSpc>
                <a:spcPct val="100000"/>
              </a:lnSpc>
              <a:spcBef>
                <a:spcPts val="0"/>
              </a:spcBef>
              <a:spcAft>
                <a:spcPts val="0"/>
              </a:spcAft>
              <a:buSzPts val="3700"/>
              <a:buNone/>
              <a:defRPr/>
            </a:lvl9pPr>
          </a:lstStyle>
          <a:p>
            <a:endParaRPr/>
          </a:p>
        </p:txBody>
      </p:sp>
      <p:sp>
        <p:nvSpPr>
          <p:cNvPr id="149" name="Google Shape;149;ge5c48d7ab6_0_525"/>
          <p:cNvSpPr txBox="1">
            <a:spLocks noGrp="1"/>
          </p:cNvSpPr>
          <p:nvPr>
            <p:ph type="subTitle" idx="1"/>
          </p:nvPr>
        </p:nvSpPr>
        <p:spPr>
          <a:xfrm>
            <a:off x="1054080" y="5225202"/>
            <a:ext cx="4021920" cy="2564640"/>
          </a:xfrm>
          <a:prstGeom prst="rect">
            <a:avLst/>
          </a:prstGeom>
          <a:noFill/>
          <a:ln>
            <a:noFill/>
          </a:ln>
        </p:spPr>
        <p:txBody>
          <a:bodyPr spcFirstLastPara="1" wrap="square" lIns="121900" tIns="121900" rIns="121900" bIns="121900" anchor="t" anchorCtr="0">
            <a:noAutofit/>
          </a:bodyPr>
          <a:lstStyle>
            <a:lvl1pPr lvl="0" algn="ctr">
              <a:lnSpc>
                <a:spcPct val="100000"/>
              </a:lnSpc>
              <a:spcBef>
                <a:spcPts val="0"/>
              </a:spcBef>
              <a:spcAft>
                <a:spcPts val="0"/>
              </a:spcAft>
              <a:buSzPts val="1900"/>
              <a:buNone/>
              <a:defRPr sz="2660"/>
            </a:lvl1pPr>
            <a:lvl2pPr lvl="1" algn="l">
              <a:lnSpc>
                <a:spcPct val="100000"/>
              </a:lnSpc>
              <a:spcBef>
                <a:spcPts val="0"/>
              </a:spcBef>
              <a:spcAft>
                <a:spcPts val="0"/>
              </a:spcAft>
              <a:buSzPts val="1900"/>
              <a:buNone/>
              <a:defRPr/>
            </a:lvl2pPr>
            <a:lvl3pPr lvl="2" algn="l">
              <a:lnSpc>
                <a:spcPct val="100000"/>
              </a:lnSpc>
              <a:spcBef>
                <a:spcPts val="0"/>
              </a:spcBef>
              <a:spcAft>
                <a:spcPts val="0"/>
              </a:spcAft>
              <a:buSzPts val="1900"/>
              <a:buNone/>
              <a:defRPr/>
            </a:lvl3pPr>
            <a:lvl4pPr lvl="3" algn="l">
              <a:lnSpc>
                <a:spcPct val="100000"/>
              </a:lnSpc>
              <a:spcBef>
                <a:spcPts val="0"/>
              </a:spcBef>
              <a:spcAft>
                <a:spcPts val="0"/>
              </a:spcAft>
              <a:buSzPts val="1900"/>
              <a:buNone/>
              <a:defRPr/>
            </a:lvl4pPr>
            <a:lvl5pPr lvl="4" algn="l">
              <a:lnSpc>
                <a:spcPct val="100000"/>
              </a:lnSpc>
              <a:spcBef>
                <a:spcPts val="0"/>
              </a:spcBef>
              <a:spcAft>
                <a:spcPts val="0"/>
              </a:spcAft>
              <a:buSzPts val="1900"/>
              <a:buNone/>
              <a:defRPr/>
            </a:lvl5pPr>
            <a:lvl6pPr lvl="5" algn="l">
              <a:lnSpc>
                <a:spcPct val="100000"/>
              </a:lnSpc>
              <a:spcBef>
                <a:spcPts val="0"/>
              </a:spcBef>
              <a:spcAft>
                <a:spcPts val="0"/>
              </a:spcAft>
              <a:buSzPts val="1900"/>
              <a:buNone/>
              <a:defRPr/>
            </a:lvl6pPr>
            <a:lvl7pPr lvl="6" algn="l">
              <a:lnSpc>
                <a:spcPct val="100000"/>
              </a:lnSpc>
              <a:spcBef>
                <a:spcPts val="0"/>
              </a:spcBef>
              <a:spcAft>
                <a:spcPts val="0"/>
              </a:spcAft>
              <a:buSzPts val="1900"/>
              <a:buNone/>
              <a:defRPr/>
            </a:lvl7pPr>
            <a:lvl8pPr lvl="7" algn="l">
              <a:lnSpc>
                <a:spcPct val="100000"/>
              </a:lnSpc>
              <a:spcBef>
                <a:spcPts val="0"/>
              </a:spcBef>
              <a:spcAft>
                <a:spcPts val="0"/>
              </a:spcAft>
              <a:buSzPts val="1900"/>
              <a:buNone/>
              <a:defRPr/>
            </a:lvl8pPr>
            <a:lvl9pPr lvl="8" algn="l">
              <a:lnSpc>
                <a:spcPct val="100000"/>
              </a:lnSpc>
              <a:spcBef>
                <a:spcPts val="0"/>
              </a:spcBef>
              <a:spcAft>
                <a:spcPts val="0"/>
              </a:spcAft>
              <a:buSzPts val="19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998222" y="2735585"/>
            <a:ext cx="12618720" cy="456437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8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6"/>
          <p:cNvSpPr txBox="1">
            <a:spLocks noGrp="1"/>
          </p:cNvSpPr>
          <p:nvPr>
            <p:ph type="body" idx="1"/>
          </p:nvPr>
        </p:nvSpPr>
        <p:spPr>
          <a:xfrm>
            <a:off x="998222" y="7343145"/>
            <a:ext cx="12618720" cy="2400299"/>
          </a:xfrm>
          <a:prstGeom prst="rect">
            <a:avLst/>
          </a:prstGeom>
          <a:noFill/>
          <a:ln>
            <a:noFill/>
          </a:ln>
        </p:spPr>
        <p:txBody>
          <a:bodyPr spcFirstLastPara="1" wrap="square" lIns="91425" tIns="45700" rIns="91425" bIns="45700" anchor="t" anchorCtr="0">
            <a:normAutofit/>
          </a:bodyPr>
          <a:lstStyle>
            <a:lvl1pPr marL="640098" lvl="0" indent="-320049" algn="l">
              <a:lnSpc>
                <a:spcPct val="90000"/>
              </a:lnSpc>
              <a:spcBef>
                <a:spcPts val="1400"/>
              </a:spcBef>
              <a:spcAft>
                <a:spcPts val="0"/>
              </a:spcAft>
              <a:buClr>
                <a:schemeClr val="dk1"/>
              </a:buClr>
              <a:buSzPts val="2400"/>
              <a:buNone/>
              <a:defRPr sz="3360">
                <a:solidFill>
                  <a:schemeClr val="dk1"/>
                </a:solidFill>
              </a:defRPr>
            </a:lvl1pPr>
            <a:lvl2pPr marL="1280197" lvl="1" indent="-320049" algn="l">
              <a:lnSpc>
                <a:spcPct val="90000"/>
              </a:lnSpc>
              <a:spcBef>
                <a:spcPts val="700"/>
              </a:spcBef>
              <a:spcAft>
                <a:spcPts val="0"/>
              </a:spcAft>
              <a:buClr>
                <a:srgbClr val="888888"/>
              </a:buClr>
              <a:buSzPts val="2000"/>
              <a:buNone/>
              <a:defRPr sz="2800">
                <a:solidFill>
                  <a:srgbClr val="888888"/>
                </a:solidFill>
              </a:defRPr>
            </a:lvl2pPr>
            <a:lvl3pPr marL="1920295" lvl="2" indent="-320049" algn="l">
              <a:lnSpc>
                <a:spcPct val="90000"/>
              </a:lnSpc>
              <a:spcBef>
                <a:spcPts val="700"/>
              </a:spcBef>
              <a:spcAft>
                <a:spcPts val="0"/>
              </a:spcAft>
              <a:buClr>
                <a:srgbClr val="888888"/>
              </a:buClr>
              <a:buSzPts val="1800"/>
              <a:buNone/>
              <a:defRPr sz="2520">
                <a:solidFill>
                  <a:srgbClr val="888888"/>
                </a:solidFill>
              </a:defRPr>
            </a:lvl3pPr>
            <a:lvl4pPr marL="2560393" lvl="3" indent="-320049" algn="l">
              <a:lnSpc>
                <a:spcPct val="90000"/>
              </a:lnSpc>
              <a:spcBef>
                <a:spcPts val="700"/>
              </a:spcBef>
              <a:spcAft>
                <a:spcPts val="0"/>
              </a:spcAft>
              <a:buClr>
                <a:srgbClr val="888888"/>
              </a:buClr>
              <a:buSzPts val="1600"/>
              <a:buNone/>
              <a:defRPr sz="2240">
                <a:solidFill>
                  <a:srgbClr val="888888"/>
                </a:solidFill>
              </a:defRPr>
            </a:lvl4pPr>
            <a:lvl5pPr marL="3200491" lvl="4" indent="-320049" algn="l">
              <a:lnSpc>
                <a:spcPct val="90000"/>
              </a:lnSpc>
              <a:spcBef>
                <a:spcPts val="700"/>
              </a:spcBef>
              <a:spcAft>
                <a:spcPts val="0"/>
              </a:spcAft>
              <a:buClr>
                <a:srgbClr val="888888"/>
              </a:buClr>
              <a:buSzPts val="1600"/>
              <a:buNone/>
              <a:defRPr sz="2240">
                <a:solidFill>
                  <a:srgbClr val="888888"/>
                </a:solidFill>
              </a:defRPr>
            </a:lvl5pPr>
            <a:lvl6pPr marL="3840590" lvl="5" indent="-320049" algn="l">
              <a:lnSpc>
                <a:spcPct val="90000"/>
              </a:lnSpc>
              <a:spcBef>
                <a:spcPts val="700"/>
              </a:spcBef>
              <a:spcAft>
                <a:spcPts val="0"/>
              </a:spcAft>
              <a:buClr>
                <a:srgbClr val="888888"/>
              </a:buClr>
              <a:buSzPts val="1600"/>
              <a:buNone/>
              <a:defRPr sz="2240">
                <a:solidFill>
                  <a:srgbClr val="888888"/>
                </a:solidFill>
              </a:defRPr>
            </a:lvl6pPr>
            <a:lvl7pPr marL="4480688" lvl="6" indent="-320049" algn="l">
              <a:lnSpc>
                <a:spcPct val="90000"/>
              </a:lnSpc>
              <a:spcBef>
                <a:spcPts val="700"/>
              </a:spcBef>
              <a:spcAft>
                <a:spcPts val="0"/>
              </a:spcAft>
              <a:buClr>
                <a:srgbClr val="888888"/>
              </a:buClr>
              <a:buSzPts val="1600"/>
              <a:buNone/>
              <a:defRPr sz="2240">
                <a:solidFill>
                  <a:srgbClr val="888888"/>
                </a:solidFill>
              </a:defRPr>
            </a:lvl7pPr>
            <a:lvl8pPr marL="5120786" lvl="7" indent="-320049" algn="l">
              <a:lnSpc>
                <a:spcPct val="90000"/>
              </a:lnSpc>
              <a:spcBef>
                <a:spcPts val="700"/>
              </a:spcBef>
              <a:spcAft>
                <a:spcPts val="0"/>
              </a:spcAft>
              <a:buClr>
                <a:srgbClr val="888888"/>
              </a:buClr>
              <a:buSzPts val="1600"/>
              <a:buNone/>
              <a:defRPr sz="2240">
                <a:solidFill>
                  <a:srgbClr val="888888"/>
                </a:solidFill>
              </a:defRPr>
            </a:lvl8pPr>
            <a:lvl9pPr marL="5760885" lvl="8" indent="-320049" algn="l">
              <a:lnSpc>
                <a:spcPct val="90000"/>
              </a:lnSpc>
              <a:spcBef>
                <a:spcPts val="700"/>
              </a:spcBef>
              <a:spcAft>
                <a:spcPts val="0"/>
              </a:spcAft>
              <a:buClr>
                <a:srgbClr val="888888"/>
              </a:buClr>
              <a:buSzPts val="1600"/>
              <a:buNone/>
              <a:defRPr sz="2240">
                <a:solidFill>
                  <a:srgbClr val="888888"/>
                </a:solidFill>
              </a:defRPr>
            </a:lvl9pPr>
          </a:lstStyle>
          <a:p>
            <a:endParaRPr/>
          </a:p>
        </p:txBody>
      </p:sp>
      <p:sp>
        <p:nvSpPr>
          <p:cNvPr id="26" name="Google Shape;26;p16"/>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6"/>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7"/>
          <p:cNvSpPr txBox="1">
            <a:spLocks noGrp="1"/>
          </p:cNvSpPr>
          <p:nvPr>
            <p:ph type="title"/>
          </p:nvPr>
        </p:nvSpPr>
        <p:spPr>
          <a:xfrm>
            <a:off x="1005840" y="584204"/>
            <a:ext cx="12618720" cy="212090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7"/>
          <p:cNvSpPr txBox="1">
            <a:spLocks noGrp="1"/>
          </p:cNvSpPr>
          <p:nvPr>
            <p:ph type="body" idx="1"/>
          </p:nvPr>
        </p:nvSpPr>
        <p:spPr>
          <a:xfrm>
            <a:off x="1005840" y="2921001"/>
            <a:ext cx="6217920" cy="6962141"/>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32" name="Google Shape;32;p17"/>
          <p:cNvSpPr txBox="1">
            <a:spLocks noGrp="1"/>
          </p:cNvSpPr>
          <p:nvPr>
            <p:ph type="body" idx="2"/>
          </p:nvPr>
        </p:nvSpPr>
        <p:spPr>
          <a:xfrm>
            <a:off x="7406640" y="2921001"/>
            <a:ext cx="6217920" cy="6962141"/>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33" name="Google Shape;33;p17"/>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7"/>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7"/>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1007745" y="584204"/>
            <a:ext cx="12618720" cy="212090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1007746" y="2689863"/>
            <a:ext cx="6189344" cy="1318259"/>
          </a:xfrm>
          <a:prstGeom prst="rect">
            <a:avLst/>
          </a:prstGeom>
          <a:noFill/>
          <a:ln>
            <a:noFill/>
          </a:ln>
        </p:spPr>
        <p:txBody>
          <a:bodyPr spcFirstLastPara="1" wrap="square" lIns="91425" tIns="45700" rIns="91425" bIns="45700" anchor="b" anchorCtr="0">
            <a:normAutofit/>
          </a:bodyPr>
          <a:lstStyle>
            <a:lvl1pPr marL="640098" lvl="0" indent="-320049" algn="l">
              <a:lnSpc>
                <a:spcPct val="90000"/>
              </a:lnSpc>
              <a:spcBef>
                <a:spcPts val="1400"/>
              </a:spcBef>
              <a:spcAft>
                <a:spcPts val="0"/>
              </a:spcAft>
              <a:buClr>
                <a:schemeClr val="dk1"/>
              </a:buClr>
              <a:buSzPts val="2400"/>
              <a:buNone/>
              <a:defRPr sz="3360" b="1"/>
            </a:lvl1pPr>
            <a:lvl2pPr marL="1280197" lvl="1" indent="-320049" algn="l">
              <a:lnSpc>
                <a:spcPct val="90000"/>
              </a:lnSpc>
              <a:spcBef>
                <a:spcPts val="700"/>
              </a:spcBef>
              <a:spcAft>
                <a:spcPts val="0"/>
              </a:spcAft>
              <a:buClr>
                <a:schemeClr val="dk1"/>
              </a:buClr>
              <a:buSzPts val="2000"/>
              <a:buNone/>
              <a:defRPr sz="2800" b="1"/>
            </a:lvl2pPr>
            <a:lvl3pPr marL="1920295" lvl="2" indent="-320049" algn="l">
              <a:lnSpc>
                <a:spcPct val="90000"/>
              </a:lnSpc>
              <a:spcBef>
                <a:spcPts val="700"/>
              </a:spcBef>
              <a:spcAft>
                <a:spcPts val="0"/>
              </a:spcAft>
              <a:buClr>
                <a:schemeClr val="dk1"/>
              </a:buClr>
              <a:buSzPts val="1800"/>
              <a:buNone/>
              <a:defRPr sz="2520" b="1"/>
            </a:lvl3pPr>
            <a:lvl4pPr marL="2560393" lvl="3" indent="-320049" algn="l">
              <a:lnSpc>
                <a:spcPct val="90000"/>
              </a:lnSpc>
              <a:spcBef>
                <a:spcPts val="700"/>
              </a:spcBef>
              <a:spcAft>
                <a:spcPts val="0"/>
              </a:spcAft>
              <a:buClr>
                <a:schemeClr val="dk1"/>
              </a:buClr>
              <a:buSzPts val="1600"/>
              <a:buNone/>
              <a:defRPr sz="2240" b="1"/>
            </a:lvl4pPr>
            <a:lvl5pPr marL="3200491" lvl="4" indent="-320049" algn="l">
              <a:lnSpc>
                <a:spcPct val="90000"/>
              </a:lnSpc>
              <a:spcBef>
                <a:spcPts val="700"/>
              </a:spcBef>
              <a:spcAft>
                <a:spcPts val="0"/>
              </a:spcAft>
              <a:buClr>
                <a:schemeClr val="dk1"/>
              </a:buClr>
              <a:buSzPts val="1600"/>
              <a:buNone/>
              <a:defRPr sz="2240" b="1"/>
            </a:lvl5pPr>
            <a:lvl6pPr marL="3840590" lvl="5" indent="-320049" algn="l">
              <a:lnSpc>
                <a:spcPct val="90000"/>
              </a:lnSpc>
              <a:spcBef>
                <a:spcPts val="700"/>
              </a:spcBef>
              <a:spcAft>
                <a:spcPts val="0"/>
              </a:spcAft>
              <a:buClr>
                <a:schemeClr val="dk1"/>
              </a:buClr>
              <a:buSzPts val="1600"/>
              <a:buNone/>
              <a:defRPr sz="2240" b="1"/>
            </a:lvl6pPr>
            <a:lvl7pPr marL="4480688" lvl="6" indent="-320049" algn="l">
              <a:lnSpc>
                <a:spcPct val="90000"/>
              </a:lnSpc>
              <a:spcBef>
                <a:spcPts val="700"/>
              </a:spcBef>
              <a:spcAft>
                <a:spcPts val="0"/>
              </a:spcAft>
              <a:buClr>
                <a:schemeClr val="dk1"/>
              </a:buClr>
              <a:buSzPts val="1600"/>
              <a:buNone/>
              <a:defRPr sz="2240" b="1"/>
            </a:lvl7pPr>
            <a:lvl8pPr marL="5120786" lvl="7" indent="-320049" algn="l">
              <a:lnSpc>
                <a:spcPct val="90000"/>
              </a:lnSpc>
              <a:spcBef>
                <a:spcPts val="700"/>
              </a:spcBef>
              <a:spcAft>
                <a:spcPts val="0"/>
              </a:spcAft>
              <a:buClr>
                <a:schemeClr val="dk1"/>
              </a:buClr>
              <a:buSzPts val="1600"/>
              <a:buNone/>
              <a:defRPr sz="2240" b="1"/>
            </a:lvl8pPr>
            <a:lvl9pPr marL="5760885" lvl="8" indent="-320049" algn="l">
              <a:lnSpc>
                <a:spcPct val="90000"/>
              </a:lnSpc>
              <a:spcBef>
                <a:spcPts val="700"/>
              </a:spcBef>
              <a:spcAft>
                <a:spcPts val="0"/>
              </a:spcAft>
              <a:buClr>
                <a:schemeClr val="dk1"/>
              </a:buClr>
              <a:buSzPts val="1600"/>
              <a:buNone/>
              <a:defRPr sz="2240" b="1"/>
            </a:lvl9pPr>
          </a:lstStyle>
          <a:p>
            <a:endParaRPr/>
          </a:p>
        </p:txBody>
      </p:sp>
      <p:sp>
        <p:nvSpPr>
          <p:cNvPr id="39" name="Google Shape;39;p18"/>
          <p:cNvSpPr txBox="1">
            <a:spLocks noGrp="1"/>
          </p:cNvSpPr>
          <p:nvPr>
            <p:ph type="body" idx="2"/>
          </p:nvPr>
        </p:nvSpPr>
        <p:spPr>
          <a:xfrm>
            <a:off x="1007746" y="4008122"/>
            <a:ext cx="6189344" cy="5895341"/>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40" name="Google Shape;40;p18"/>
          <p:cNvSpPr txBox="1">
            <a:spLocks noGrp="1"/>
          </p:cNvSpPr>
          <p:nvPr>
            <p:ph type="body" idx="3"/>
          </p:nvPr>
        </p:nvSpPr>
        <p:spPr>
          <a:xfrm>
            <a:off x="7406643" y="2689863"/>
            <a:ext cx="6219825" cy="1318259"/>
          </a:xfrm>
          <a:prstGeom prst="rect">
            <a:avLst/>
          </a:prstGeom>
          <a:noFill/>
          <a:ln>
            <a:noFill/>
          </a:ln>
        </p:spPr>
        <p:txBody>
          <a:bodyPr spcFirstLastPara="1" wrap="square" lIns="91425" tIns="45700" rIns="91425" bIns="45700" anchor="b" anchorCtr="0">
            <a:normAutofit/>
          </a:bodyPr>
          <a:lstStyle>
            <a:lvl1pPr marL="640098" lvl="0" indent="-320049" algn="l">
              <a:lnSpc>
                <a:spcPct val="90000"/>
              </a:lnSpc>
              <a:spcBef>
                <a:spcPts val="1400"/>
              </a:spcBef>
              <a:spcAft>
                <a:spcPts val="0"/>
              </a:spcAft>
              <a:buClr>
                <a:schemeClr val="dk1"/>
              </a:buClr>
              <a:buSzPts val="2400"/>
              <a:buNone/>
              <a:defRPr sz="3360" b="1"/>
            </a:lvl1pPr>
            <a:lvl2pPr marL="1280197" lvl="1" indent="-320049" algn="l">
              <a:lnSpc>
                <a:spcPct val="90000"/>
              </a:lnSpc>
              <a:spcBef>
                <a:spcPts val="700"/>
              </a:spcBef>
              <a:spcAft>
                <a:spcPts val="0"/>
              </a:spcAft>
              <a:buClr>
                <a:schemeClr val="dk1"/>
              </a:buClr>
              <a:buSzPts val="2000"/>
              <a:buNone/>
              <a:defRPr sz="2800" b="1"/>
            </a:lvl2pPr>
            <a:lvl3pPr marL="1920295" lvl="2" indent="-320049" algn="l">
              <a:lnSpc>
                <a:spcPct val="90000"/>
              </a:lnSpc>
              <a:spcBef>
                <a:spcPts val="700"/>
              </a:spcBef>
              <a:spcAft>
                <a:spcPts val="0"/>
              </a:spcAft>
              <a:buClr>
                <a:schemeClr val="dk1"/>
              </a:buClr>
              <a:buSzPts val="1800"/>
              <a:buNone/>
              <a:defRPr sz="2520" b="1"/>
            </a:lvl3pPr>
            <a:lvl4pPr marL="2560393" lvl="3" indent="-320049" algn="l">
              <a:lnSpc>
                <a:spcPct val="90000"/>
              </a:lnSpc>
              <a:spcBef>
                <a:spcPts val="700"/>
              </a:spcBef>
              <a:spcAft>
                <a:spcPts val="0"/>
              </a:spcAft>
              <a:buClr>
                <a:schemeClr val="dk1"/>
              </a:buClr>
              <a:buSzPts val="1600"/>
              <a:buNone/>
              <a:defRPr sz="2240" b="1"/>
            </a:lvl4pPr>
            <a:lvl5pPr marL="3200491" lvl="4" indent="-320049" algn="l">
              <a:lnSpc>
                <a:spcPct val="90000"/>
              </a:lnSpc>
              <a:spcBef>
                <a:spcPts val="700"/>
              </a:spcBef>
              <a:spcAft>
                <a:spcPts val="0"/>
              </a:spcAft>
              <a:buClr>
                <a:schemeClr val="dk1"/>
              </a:buClr>
              <a:buSzPts val="1600"/>
              <a:buNone/>
              <a:defRPr sz="2240" b="1"/>
            </a:lvl5pPr>
            <a:lvl6pPr marL="3840590" lvl="5" indent="-320049" algn="l">
              <a:lnSpc>
                <a:spcPct val="90000"/>
              </a:lnSpc>
              <a:spcBef>
                <a:spcPts val="700"/>
              </a:spcBef>
              <a:spcAft>
                <a:spcPts val="0"/>
              </a:spcAft>
              <a:buClr>
                <a:schemeClr val="dk1"/>
              </a:buClr>
              <a:buSzPts val="1600"/>
              <a:buNone/>
              <a:defRPr sz="2240" b="1"/>
            </a:lvl6pPr>
            <a:lvl7pPr marL="4480688" lvl="6" indent="-320049" algn="l">
              <a:lnSpc>
                <a:spcPct val="90000"/>
              </a:lnSpc>
              <a:spcBef>
                <a:spcPts val="700"/>
              </a:spcBef>
              <a:spcAft>
                <a:spcPts val="0"/>
              </a:spcAft>
              <a:buClr>
                <a:schemeClr val="dk1"/>
              </a:buClr>
              <a:buSzPts val="1600"/>
              <a:buNone/>
              <a:defRPr sz="2240" b="1"/>
            </a:lvl7pPr>
            <a:lvl8pPr marL="5120786" lvl="7" indent="-320049" algn="l">
              <a:lnSpc>
                <a:spcPct val="90000"/>
              </a:lnSpc>
              <a:spcBef>
                <a:spcPts val="700"/>
              </a:spcBef>
              <a:spcAft>
                <a:spcPts val="0"/>
              </a:spcAft>
              <a:buClr>
                <a:schemeClr val="dk1"/>
              </a:buClr>
              <a:buSzPts val="1600"/>
              <a:buNone/>
              <a:defRPr sz="2240" b="1"/>
            </a:lvl8pPr>
            <a:lvl9pPr marL="5760885" lvl="8" indent="-320049" algn="l">
              <a:lnSpc>
                <a:spcPct val="90000"/>
              </a:lnSpc>
              <a:spcBef>
                <a:spcPts val="700"/>
              </a:spcBef>
              <a:spcAft>
                <a:spcPts val="0"/>
              </a:spcAft>
              <a:buClr>
                <a:schemeClr val="dk1"/>
              </a:buClr>
              <a:buSzPts val="1600"/>
              <a:buNone/>
              <a:defRPr sz="2240" b="1"/>
            </a:lvl9pPr>
          </a:lstStyle>
          <a:p>
            <a:endParaRPr/>
          </a:p>
        </p:txBody>
      </p:sp>
      <p:sp>
        <p:nvSpPr>
          <p:cNvPr id="41" name="Google Shape;41;p18"/>
          <p:cNvSpPr txBox="1">
            <a:spLocks noGrp="1"/>
          </p:cNvSpPr>
          <p:nvPr>
            <p:ph type="body" idx="4"/>
          </p:nvPr>
        </p:nvSpPr>
        <p:spPr>
          <a:xfrm>
            <a:off x="7406643" y="4008122"/>
            <a:ext cx="6219825" cy="5895341"/>
          </a:xfrm>
          <a:prstGeom prst="rect">
            <a:avLst/>
          </a:prstGeom>
          <a:noFill/>
          <a:ln>
            <a:noFill/>
          </a:ln>
        </p:spPr>
        <p:txBody>
          <a:bodyPr spcFirstLastPara="1" wrap="square" lIns="91425" tIns="45700" rIns="91425" bIns="45700" anchor="t" anchorCtr="0">
            <a:normAutofit/>
          </a:bodyPr>
          <a:lstStyle>
            <a:lvl1pPr marL="640098" lvl="0" indent="-480074" algn="l">
              <a:lnSpc>
                <a:spcPct val="90000"/>
              </a:lnSpc>
              <a:spcBef>
                <a:spcPts val="1400"/>
              </a:spcBef>
              <a:spcAft>
                <a:spcPts val="0"/>
              </a:spcAft>
              <a:buClr>
                <a:schemeClr val="dk1"/>
              </a:buClr>
              <a:buSzPts val="1800"/>
              <a:buChar char="•"/>
              <a:defRPr/>
            </a:lvl1pPr>
            <a:lvl2pPr marL="1280197" lvl="1" indent="-480074" algn="l">
              <a:lnSpc>
                <a:spcPct val="90000"/>
              </a:lnSpc>
              <a:spcBef>
                <a:spcPts val="700"/>
              </a:spcBef>
              <a:spcAft>
                <a:spcPts val="0"/>
              </a:spcAft>
              <a:buClr>
                <a:schemeClr val="dk1"/>
              </a:buClr>
              <a:buSzPts val="1800"/>
              <a:buChar char="•"/>
              <a:defRPr/>
            </a:lvl2pPr>
            <a:lvl3pPr marL="1920295" lvl="2" indent="-480074" algn="l">
              <a:lnSpc>
                <a:spcPct val="90000"/>
              </a:lnSpc>
              <a:spcBef>
                <a:spcPts val="700"/>
              </a:spcBef>
              <a:spcAft>
                <a:spcPts val="0"/>
              </a:spcAft>
              <a:buClr>
                <a:schemeClr val="dk1"/>
              </a:buClr>
              <a:buSzPts val="1800"/>
              <a:buChar char="•"/>
              <a:defRPr/>
            </a:lvl3pPr>
            <a:lvl4pPr marL="2560393" lvl="3" indent="-480074" algn="l">
              <a:lnSpc>
                <a:spcPct val="90000"/>
              </a:lnSpc>
              <a:spcBef>
                <a:spcPts val="700"/>
              </a:spcBef>
              <a:spcAft>
                <a:spcPts val="0"/>
              </a:spcAft>
              <a:buClr>
                <a:schemeClr val="dk1"/>
              </a:buClr>
              <a:buSzPts val="1800"/>
              <a:buChar char="•"/>
              <a:defRPr/>
            </a:lvl4pPr>
            <a:lvl5pPr marL="3200491" lvl="4" indent="-480074" algn="l">
              <a:lnSpc>
                <a:spcPct val="90000"/>
              </a:lnSpc>
              <a:spcBef>
                <a:spcPts val="700"/>
              </a:spcBef>
              <a:spcAft>
                <a:spcPts val="0"/>
              </a:spcAft>
              <a:buClr>
                <a:schemeClr val="dk1"/>
              </a:buClr>
              <a:buSzPts val="1800"/>
              <a:buChar char="•"/>
              <a:defRPr/>
            </a:lvl5pPr>
            <a:lvl6pPr marL="3840590" lvl="5" indent="-480074" algn="l">
              <a:lnSpc>
                <a:spcPct val="90000"/>
              </a:lnSpc>
              <a:spcBef>
                <a:spcPts val="700"/>
              </a:spcBef>
              <a:spcAft>
                <a:spcPts val="0"/>
              </a:spcAft>
              <a:buClr>
                <a:schemeClr val="dk1"/>
              </a:buClr>
              <a:buSzPts val="1800"/>
              <a:buChar char="•"/>
              <a:defRPr/>
            </a:lvl6pPr>
            <a:lvl7pPr marL="4480688" lvl="6" indent="-480074" algn="l">
              <a:lnSpc>
                <a:spcPct val="90000"/>
              </a:lnSpc>
              <a:spcBef>
                <a:spcPts val="700"/>
              </a:spcBef>
              <a:spcAft>
                <a:spcPts val="0"/>
              </a:spcAft>
              <a:buClr>
                <a:schemeClr val="dk1"/>
              </a:buClr>
              <a:buSzPts val="1800"/>
              <a:buChar char="•"/>
              <a:defRPr/>
            </a:lvl7pPr>
            <a:lvl8pPr marL="5120786" lvl="7" indent="-480074" algn="l">
              <a:lnSpc>
                <a:spcPct val="90000"/>
              </a:lnSpc>
              <a:spcBef>
                <a:spcPts val="700"/>
              </a:spcBef>
              <a:spcAft>
                <a:spcPts val="0"/>
              </a:spcAft>
              <a:buClr>
                <a:schemeClr val="dk1"/>
              </a:buClr>
              <a:buSzPts val="1800"/>
              <a:buChar char="•"/>
              <a:defRPr/>
            </a:lvl8pPr>
            <a:lvl9pPr marL="5760885" lvl="8" indent="-480074" algn="l">
              <a:lnSpc>
                <a:spcPct val="90000"/>
              </a:lnSpc>
              <a:spcBef>
                <a:spcPts val="700"/>
              </a:spcBef>
              <a:spcAft>
                <a:spcPts val="0"/>
              </a:spcAft>
              <a:buClr>
                <a:schemeClr val="dk1"/>
              </a:buClr>
              <a:buSzPts val="1800"/>
              <a:buChar char="•"/>
              <a:defRPr/>
            </a:lvl9pPr>
          </a:lstStyle>
          <a:p>
            <a:endParaRPr/>
          </a:p>
        </p:txBody>
      </p:sp>
      <p:sp>
        <p:nvSpPr>
          <p:cNvPr id="42" name="Google Shape;42;p18"/>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1005840" y="584204"/>
            <a:ext cx="12618720" cy="212090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9"/>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9"/>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9"/>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0"/>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1"/>
          <p:cNvSpPr txBox="1">
            <a:spLocks noGrp="1"/>
          </p:cNvSpPr>
          <p:nvPr>
            <p:ph type="title"/>
          </p:nvPr>
        </p:nvSpPr>
        <p:spPr>
          <a:xfrm>
            <a:off x="1007745" y="731520"/>
            <a:ext cx="4718686" cy="25603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448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1"/>
          <p:cNvSpPr txBox="1">
            <a:spLocks noGrp="1"/>
          </p:cNvSpPr>
          <p:nvPr>
            <p:ph type="body" idx="1"/>
          </p:nvPr>
        </p:nvSpPr>
        <p:spPr>
          <a:xfrm>
            <a:off x="6219825" y="1579882"/>
            <a:ext cx="7406640" cy="7797800"/>
          </a:xfrm>
          <a:prstGeom prst="rect">
            <a:avLst/>
          </a:prstGeom>
          <a:noFill/>
          <a:ln>
            <a:noFill/>
          </a:ln>
        </p:spPr>
        <p:txBody>
          <a:bodyPr spcFirstLastPara="1" wrap="square" lIns="91425" tIns="45700" rIns="91425" bIns="45700" anchor="t" anchorCtr="0">
            <a:normAutofit/>
          </a:bodyPr>
          <a:lstStyle>
            <a:lvl1pPr marL="640098" lvl="0" indent="-604537" algn="l">
              <a:lnSpc>
                <a:spcPct val="90000"/>
              </a:lnSpc>
              <a:spcBef>
                <a:spcPts val="1400"/>
              </a:spcBef>
              <a:spcAft>
                <a:spcPts val="0"/>
              </a:spcAft>
              <a:buClr>
                <a:schemeClr val="dk1"/>
              </a:buClr>
              <a:buSzPts val="3200"/>
              <a:buChar char="•"/>
              <a:defRPr sz="4480"/>
            </a:lvl1pPr>
            <a:lvl2pPr marL="1280197" lvl="1" indent="-568976" algn="l">
              <a:lnSpc>
                <a:spcPct val="90000"/>
              </a:lnSpc>
              <a:spcBef>
                <a:spcPts val="700"/>
              </a:spcBef>
              <a:spcAft>
                <a:spcPts val="0"/>
              </a:spcAft>
              <a:buClr>
                <a:schemeClr val="dk1"/>
              </a:buClr>
              <a:buSzPts val="2800"/>
              <a:buChar char="•"/>
              <a:defRPr sz="3920"/>
            </a:lvl2pPr>
            <a:lvl3pPr marL="1920295" lvl="2" indent="-533415" algn="l">
              <a:lnSpc>
                <a:spcPct val="90000"/>
              </a:lnSpc>
              <a:spcBef>
                <a:spcPts val="700"/>
              </a:spcBef>
              <a:spcAft>
                <a:spcPts val="0"/>
              </a:spcAft>
              <a:buClr>
                <a:schemeClr val="dk1"/>
              </a:buClr>
              <a:buSzPts val="2400"/>
              <a:buChar char="•"/>
              <a:defRPr sz="3360"/>
            </a:lvl3pPr>
            <a:lvl4pPr marL="2560393" lvl="3" indent="-497854" algn="l">
              <a:lnSpc>
                <a:spcPct val="90000"/>
              </a:lnSpc>
              <a:spcBef>
                <a:spcPts val="700"/>
              </a:spcBef>
              <a:spcAft>
                <a:spcPts val="0"/>
              </a:spcAft>
              <a:buClr>
                <a:schemeClr val="dk1"/>
              </a:buClr>
              <a:buSzPts val="2000"/>
              <a:buChar char="•"/>
              <a:defRPr sz="2800"/>
            </a:lvl4pPr>
            <a:lvl5pPr marL="3200491" lvl="4" indent="-497854" algn="l">
              <a:lnSpc>
                <a:spcPct val="90000"/>
              </a:lnSpc>
              <a:spcBef>
                <a:spcPts val="700"/>
              </a:spcBef>
              <a:spcAft>
                <a:spcPts val="0"/>
              </a:spcAft>
              <a:buClr>
                <a:schemeClr val="dk1"/>
              </a:buClr>
              <a:buSzPts val="2000"/>
              <a:buChar char="•"/>
              <a:defRPr sz="2800"/>
            </a:lvl5pPr>
            <a:lvl6pPr marL="3840590" lvl="5" indent="-497854" algn="l">
              <a:lnSpc>
                <a:spcPct val="90000"/>
              </a:lnSpc>
              <a:spcBef>
                <a:spcPts val="700"/>
              </a:spcBef>
              <a:spcAft>
                <a:spcPts val="0"/>
              </a:spcAft>
              <a:buClr>
                <a:schemeClr val="dk1"/>
              </a:buClr>
              <a:buSzPts val="2000"/>
              <a:buChar char="•"/>
              <a:defRPr sz="2800"/>
            </a:lvl6pPr>
            <a:lvl7pPr marL="4480688" lvl="6" indent="-497854" algn="l">
              <a:lnSpc>
                <a:spcPct val="90000"/>
              </a:lnSpc>
              <a:spcBef>
                <a:spcPts val="700"/>
              </a:spcBef>
              <a:spcAft>
                <a:spcPts val="0"/>
              </a:spcAft>
              <a:buClr>
                <a:schemeClr val="dk1"/>
              </a:buClr>
              <a:buSzPts val="2000"/>
              <a:buChar char="•"/>
              <a:defRPr sz="2800"/>
            </a:lvl7pPr>
            <a:lvl8pPr marL="5120786" lvl="7" indent="-497854" algn="l">
              <a:lnSpc>
                <a:spcPct val="90000"/>
              </a:lnSpc>
              <a:spcBef>
                <a:spcPts val="700"/>
              </a:spcBef>
              <a:spcAft>
                <a:spcPts val="0"/>
              </a:spcAft>
              <a:buClr>
                <a:schemeClr val="dk1"/>
              </a:buClr>
              <a:buSzPts val="2000"/>
              <a:buChar char="•"/>
              <a:defRPr sz="2800"/>
            </a:lvl8pPr>
            <a:lvl9pPr marL="5760885" lvl="8" indent="-497854" algn="l">
              <a:lnSpc>
                <a:spcPct val="90000"/>
              </a:lnSpc>
              <a:spcBef>
                <a:spcPts val="700"/>
              </a:spcBef>
              <a:spcAft>
                <a:spcPts val="0"/>
              </a:spcAft>
              <a:buClr>
                <a:schemeClr val="dk1"/>
              </a:buClr>
              <a:buSzPts val="2000"/>
              <a:buChar char="•"/>
              <a:defRPr sz="2800"/>
            </a:lvl9pPr>
          </a:lstStyle>
          <a:p>
            <a:endParaRPr/>
          </a:p>
        </p:txBody>
      </p:sp>
      <p:sp>
        <p:nvSpPr>
          <p:cNvPr id="57" name="Google Shape;57;p21"/>
          <p:cNvSpPr txBox="1">
            <a:spLocks noGrp="1"/>
          </p:cNvSpPr>
          <p:nvPr>
            <p:ph type="body" idx="2"/>
          </p:nvPr>
        </p:nvSpPr>
        <p:spPr>
          <a:xfrm>
            <a:off x="1007745" y="3291840"/>
            <a:ext cx="4718686" cy="6098541"/>
          </a:xfrm>
          <a:prstGeom prst="rect">
            <a:avLst/>
          </a:prstGeom>
          <a:noFill/>
          <a:ln>
            <a:noFill/>
          </a:ln>
        </p:spPr>
        <p:txBody>
          <a:bodyPr spcFirstLastPara="1" wrap="square" lIns="91425" tIns="45700" rIns="91425" bIns="45700" anchor="t" anchorCtr="0">
            <a:normAutofit/>
          </a:bodyPr>
          <a:lstStyle>
            <a:lvl1pPr marL="640098" lvl="0" indent="-320049" algn="l">
              <a:lnSpc>
                <a:spcPct val="90000"/>
              </a:lnSpc>
              <a:spcBef>
                <a:spcPts val="1400"/>
              </a:spcBef>
              <a:spcAft>
                <a:spcPts val="0"/>
              </a:spcAft>
              <a:buClr>
                <a:schemeClr val="dk1"/>
              </a:buClr>
              <a:buSzPts val="1600"/>
              <a:buNone/>
              <a:defRPr sz="2240"/>
            </a:lvl1pPr>
            <a:lvl2pPr marL="1280197" lvl="1" indent="-320049" algn="l">
              <a:lnSpc>
                <a:spcPct val="90000"/>
              </a:lnSpc>
              <a:spcBef>
                <a:spcPts val="700"/>
              </a:spcBef>
              <a:spcAft>
                <a:spcPts val="0"/>
              </a:spcAft>
              <a:buClr>
                <a:schemeClr val="dk1"/>
              </a:buClr>
              <a:buSzPts val="1400"/>
              <a:buNone/>
              <a:defRPr sz="1960"/>
            </a:lvl2pPr>
            <a:lvl3pPr marL="1920295" lvl="2" indent="-320049" algn="l">
              <a:lnSpc>
                <a:spcPct val="90000"/>
              </a:lnSpc>
              <a:spcBef>
                <a:spcPts val="700"/>
              </a:spcBef>
              <a:spcAft>
                <a:spcPts val="0"/>
              </a:spcAft>
              <a:buClr>
                <a:schemeClr val="dk1"/>
              </a:buClr>
              <a:buSzPts val="1200"/>
              <a:buNone/>
              <a:defRPr sz="1680"/>
            </a:lvl3pPr>
            <a:lvl4pPr marL="2560393" lvl="3" indent="-320049" algn="l">
              <a:lnSpc>
                <a:spcPct val="90000"/>
              </a:lnSpc>
              <a:spcBef>
                <a:spcPts val="700"/>
              </a:spcBef>
              <a:spcAft>
                <a:spcPts val="0"/>
              </a:spcAft>
              <a:buClr>
                <a:schemeClr val="dk1"/>
              </a:buClr>
              <a:buSzPts val="1000"/>
              <a:buNone/>
              <a:defRPr sz="1400"/>
            </a:lvl4pPr>
            <a:lvl5pPr marL="3200491" lvl="4" indent="-320049" algn="l">
              <a:lnSpc>
                <a:spcPct val="90000"/>
              </a:lnSpc>
              <a:spcBef>
                <a:spcPts val="700"/>
              </a:spcBef>
              <a:spcAft>
                <a:spcPts val="0"/>
              </a:spcAft>
              <a:buClr>
                <a:schemeClr val="dk1"/>
              </a:buClr>
              <a:buSzPts val="1000"/>
              <a:buNone/>
              <a:defRPr sz="1400"/>
            </a:lvl5pPr>
            <a:lvl6pPr marL="3840590" lvl="5" indent="-320049" algn="l">
              <a:lnSpc>
                <a:spcPct val="90000"/>
              </a:lnSpc>
              <a:spcBef>
                <a:spcPts val="700"/>
              </a:spcBef>
              <a:spcAft>
                <a:spcPts val="0"/>
              </a:spcAft>
              <a:buClr>
                <a:schemeClr val="dk1"/>
              </a:buClr>
              <a:buSzPts val="1000"/>
              <a:buNone/>
              <a:defRPr sz="1400"/>
            </a:lvl6pPr>
            <a:lvl7pPr marL="4480688" lvl="6" indent="-320049" algn="l">
              <a:lnSpc>
                <a:spcPct val="90000"/>
              </a:lnSpc>
              <a:spcBef>
                <a:spcPts val="700"/>
              </a:spcBef>
              <a:spcAft>
                <a:spcPts val="0"/>
              </a:spcAft>
              <a:buClr>
                <a:schemeClr val="dk1"/>
              </a:buClr>
              <a:buSzPts val="1000"/>
              <a:buNone/>
              <a:defRPr sz="1400"/>
            </a:lvl7pPr>
            <a:lvl8pPr marL="5120786" lvl="7" indent="-320049" algn="l">
              <a:lnSpc>
                <a:spcPct val="90000"/>
              </a:lnSpc>
              <a:spcBef>
                <a:spcPts val="700"/>
              </a:spcBef>
              <a:spcAft>
                <a:spcPts val="0"/>
              </a:spcAft>
              <a:buClr>
                <a:schemeClr val="dk1"/>
              </a:buClr>
              <a:buSzPts val="1000"/>
              <a:buNone/>
              <a:defRPr sz="1400"/>
            </a:lvl8pPr>
            <a:lvl9pPr marL="5760885" lvl="8" indent="-320049" algn="l">
              <a:lnSpc>
                <a:spcPct val="90000"/>
              </a:lnSpc>
              <a:spcBef>
                <a:spcPts val="700"/>
              </a:spcBef>
              <a:spcAft>
                <a:spcPts val="0"/>
              </a:spcAft>
              <a:buClr>
                <a:schemeClr val="dk1"/>
              </a:buClr>
              <a:buSzPts val="1000"/>
              <a:buNone/>
              <a:defRPr sz="1400"/>
            </a:lvl9pPr>
          </a:lstStyle>
          <a:p>
            <a:endParaRPr/>
          </a:p>
        </p:txBody>
      </p:sp>
      <p:sp>
        <p:nvSpPr>
          <p:cNvPr id="58" name="Google Shape;58;p21"/>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1"/>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1"/>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2"/>
          <p:cNvSpPr txBox="1">
            <a:spLocks noGrp="1"/>
          </p:cNvSpPr>
          <p:nvPr>
            <p:ph type="title"/>
          </p:nvPr>
        </p:nvSpPr>
        <p:spPr>
          <a:xfrm>
            <a:off x="1007745" y="731520"/>
            <a:ext cx="4718686" cy="25603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448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2"/>
          <p:cNvSpPr>
            <a:spLocks noGrp="1"/>
          </p:cNvSpPr>
          <p:nvPr>
            <p:ph type="pic" idx="2"/>
          </p:nvPr>
        </p:nvSpPr>
        <p:spPr>
          <a:xfrm>
            <a:off x="6219825" y="1579882"/>
            <a:ext cx="7406640" cy="77978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400"/>
              </a:spcBef>
              <a:spcAft>
                <a:spcPts val="0"/>
              </a:spcAft>
              <a:buClr>
                <a:schemeClr val="dk1"/>
              </a:buClr>
              <a:buSzPts val="3200"/>
              <a:buFont typeface="Arial"/>
              <a:buNone/>
              <a:defRPr sz="4480" b="0" i="0" u="none" strike="noStrike" cap="none">
                <a:solidFill>
                  <a:schemeClr val="dk1"/>
                </a:solidFill>
                <a:latin typeface="Arial"/>
                <a:ea typeface="Arial"/>
                <a:cs typeface="Arial"/>
                <a:sym typeface="Arial"/>
              </a:defRPr>
            </a:lvl1pPr>
            <a:lvl2pPr marR="0" lvl="1" algn="l" rtl="0">
              <a:lnSpc>
                <a:spcPct val="90000"/>
              </a:lnSpc>
              <a:spcBef>
                <a:spcPts val="700"/>
              </a:spcBef>
              <a:spcAft>
                <a:spcPts val="0"/>
              </a:spcAft>
              <a:buClr>
                <a:schemeClr val="dk1"/>
              </a:buClr>
              <a:buSzPts val="2800"/>
              <a:buFont typeface="Arial"/>
              <a:buNone/>
              <a:defRPr sz="3920" b="0" i="0" u="none" strike="noStrike" cap="none">
                <a:solidFill>
                  <a:schemeClr val="dk1"/>
                </a:solidFill>
                <a:latin typeface="Arial"/>
                <a:ea typeface="Arial"/>
                <a:cs typeface="Arial"/>
                <a:sym typeface="Arial"/>
              </a:defRPr>
            </a:lvl2pPr>
            <a:lvl3pPr marR="0" lvl="2" algn="l" rtl="0">
              <a:lnSpc>
                <a:spcPct val="90000"/>
              </a:lnSpc>
              <a:spcBef>
                <a:spcPts val="700"/>
              </a:spcBef>
              <a:spcAft>
                <a:spcPts val="0"/>
              </a:spcAft>
              <a:buClr>
                <a:schemeClr val="dk1"/>
              </a:buClr>
              <a:buSzPts val="2400"/>
              <a:buFont typeface="Arial"/>
              <a:buNone/>
              <a:defRPr sz="3360" b="0" i="0" u="none" strike="noStrike" cap="none">
                <a:solidFill>
                  <a:schemeClr val="dk1"/>
                </a:solidFill>
                <a:latin typeface="Arial"/>
                <a:ea typeface="Arial"/>
                <a:cs typeface="Arial"/>
                <a:sym typeface="Arial"/>
              </a:defRPr>
            </a:lvl3pPr>
            <a:lvl4pPr marR="0" lvl="3"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4pPr>
            <a:lvl5pPr marR="0" lvl="4"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5pPr>
            <a:lvl6pPr marR="0" lvl="5"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6pPr>
            <a:lvl7pPr marR="0" lvl="6"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7pPr>
            <a:lvl8pPr marR="0" lvl="7"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8pPr>
            <a:lvl9pPr marR="0" lvl="8" algn="l" rtl="0">
              <a:lnSpc>
                <a:spcPct val="90000"/>
              </a:lnSpc>
              <a:spcBef>
                <a:spcPts val="700"/>
              </a:spcBef>
              <a:spcAft>
                <a:spcPts val="0"/>
              </a:spcAft>
              <a:buClr>
                <a:schemeClr val="dk1"/>
              </a:buClr>
              <a:buSzPts val="2000"/>
              <a:buFont typeface="Arial"/>
              <a:buNone/>
              <a:defRPr sz="2800" b="0" i="0" u="none" strike="noStrike" cap="none">
                <a:solidFill>
                  <a:schemeClr val="dk1"/>
                </a:solidFill>
                <a:latin typeface="Arial"/>
                <a:ea typeface="Arial"/>
                <a:cs typeface="Arial"/>
                <a:sym typeface="Arial"/>
              </a:defRPr>
            </a:lvl9pPr>
          </a:lstStyle>
          <a:p>
            <a:endParaRPr/>
          </a:p>
        </p:txBody>
      </p:sp>
      <p:sp>
        <p:nvSpPr>
          <p:cNvPr id="64" name="Google Shape;64;p22"/>
          <p:cNvSpPr txBox="1">
            <a:spLocks noGrp="1"/>
          </p:cNvSpPr>
          <p:nvPr>
            <p:ph type="body" idx="1"/>
          </p:nvPr>
        </p:nvSpPr>
        <p:spPr>
          <a:xfrm>
            <a:off x="1007745" y="3291840"/>
            <a:ext cx="4718686" cy="6098541"/>
          </a:xfrm>
          <a:prstGeom prst="rect">
            <a:avLst/>
          </a:prstGeom>
          <a:noFill/>
          <a:ln>
            <a:noFill/>
          </a:ln>
        </p:spPr>
        <p:txBody>
          <a:bodyPr spcFirstLastPara="1" wrap="square" lIns="91425" tIns="45700" rIns="91425" bIns="45700" anchor="t" anchorCtr="0">
            <a:normAutofit/>
          </a:bodyPr>
          <a:lstStyle>
            <a:lvl1pPr marL="640098" lvl="0" indent="-320049" algn="l">
              <a:lnSpc>
                <a:spcPct val="90000"/>
              </a:lnSpc>
              <a:spcBef>
                <a:spcPts val="1400"/>
              </a:spcBef>
              <a:spcAft>
                <a:spcPts val="0"/>
              </a:spcAft>
              <a:buClr>
                <a:schemeClr val="dk1"/>
              </a:buClr>
              <a:buSzPts val="1600"/>
              <a:buNone/>
              <a:defRPr sz="2240"/>
            </a:lvl1pPr>
            <a:lvl2pPr marL="1280197" lvl="1" indent="-320049" algn="l">
              <a:lnSpc>
                <a:spcPct val="90000"/>
              </a:lnSpc>
              <a:spcBef>
                <a:spcPts val="700"/>
              </a:spcBef>
              <a:spcAft>
                <a:spcPts val="0"/>
              </a:spcAft>
              <a:buClr>
                <a:schemeClr val="dk1"/>
              </a:buClr>
              <a:buSzPts val="1400"/>
              <a:buNone/>
              <a:defRPr sz="1960"/>
            </a:lvl2pPr>
            <a:lvl3pPr marL="1920295" lvl="2" indent="-320049" algn="l">
              <a:lnSpc>
                <a:spcPct val="90000"/>
              </a:lnSpc>
              <a:spcBef>
                <a:spcPts val="700"/>
              </a:spcBef>
              <a:spcAft>
                <a:spcPts val="0"/>
              </a:spcAft>
              <a:buClr>
                <a:schemeClr val="dk1"/>
              </a:buClr>
              <a:buSzPts val="1200"/>
              <a:buNone/>
              <a:defRPr sz="1680"/>
            </a:lvl3pPr>
            <a:lvl4pPr marL="2560393" lvl="3" indent="-320049" algn="l">
              <a:lnSpc>
                <a:spcPct val="90000"/>
              </a:lnSpc>
              <a:spcBef>
                <a:spcPts val="700"/>
              </a:spcBef>
              <a:spcAft>
                <a:spcPts val="0"/>
              </a:spcAft>
              <a:buClr>
                <a:schemeClr val="dk1"/>
              </a:buClr>
              <a:buSzPts val="1000"/>
              <a:buNone/>
              <a:defRPr sz="1400"/>
            </a:lvl4pPr>
            <a:lvl5pPr marL="3200491" lvl="4" indent="-320049" algn="l">
              <a:lnSpc>
                <a:spcPct val="90000"/>
              </a:lnSpc>
              <a:spcBef>
                <a:spcPts val="700"/>
              </a:spcBef>
              <a:spcAft>
                <a:spcPts val="0"/>
              </a:spcAft>
              <a:buClr>
                <a:schemeClr val="dk1"/>
              </a:buClr>
              <a:buSzPts val="1000"/>
              <a:buNone/>
              <a:defRPr sz="1400"/>
            </a:lvl5pPr>
            <a:lvl6pPr marL="3840590" lvl="5" indent="-320049" algn="l">
              <a:lnSpc>
                <a:spcPct val="90000"/>
              </a:lnSpc>
              <a:spcBef>
                <a:spcPts val="700"/>
              </a:spcBef>
              <a:spcAft>
                <a:spcPts val="0"/>
              </a:spcAft>
              <a:buClr>
                <a:schemeClr val="dk1"/>
              </a:buClr>
              <a:buSzPts val="1000"/>
              <a:buNone/>
              <a:defRPr sz="1400"/>
            </a:lvl6pPr>
            <a:lvl7pPr marL="4480688" lvl="6" indent="-320049" algn="l">
              <a:lnSpc>
                <a:spcPct val="90000"/>
              </a:lnSpc>
              <a:spcBef>
                <a:spcPts val="700"/>
              </a:spcBef>
              <a:spcAft>
                <a:spcPts val="0"/>
              </a:spcAft>
              <a:buClr>
                <a:schemeClr val="dk1"/>
              </a:buClr>
              <a:buSzPts val="1000"/>
              <a:buNone/>
              <a:defRPr sz="1400"/>
            </a:lvl7pPr>
            <a:lvl8pPr marL="5120786" lvl="7" indent="-320049" algn="l">
              <a:lnSpc>
                <a:spcPct val="90000"/>
              </a:lnSpc>
              <a:spcBef>
                <a:spcPts val="700"/>
              </a:spcBef>
              <a:spcAft>
                <a:spcPts val="0"/>
              </a:spcAft>
              <a:buClr>
                <a:schemeClr val="dk1"/>
              </a:buClr>
              <a:buSzPts val="1000"/>
              <a:buNone/>
              <a:defRPr sz="1400"/>
            </a:lvl8pPr>
            <a:lvl9pPr marL="5760885" lvl="8" indent="-320049" algn="l">
              <a:lnSpc>
                <a:spcPct val="90000"/>
              </a:lnSpc>
              <a:spcBef>
                <a:spcPts val="700"/>
              </a:spcBef>
              <a:spcAft>
                <a:spcPts val="0"/>
              </a:spcAft>
              <a:buClr>
                <a:schemeClr val="dk1"/>
              </a:buClr>
              <a:buSzPts val="1000"/>
              <a:buNone/>
              <a:defRPr sz="1400"/>
            </a:lvl9pPr>
          </a:lstStyle>
          <a:p>
            <a:endParaRPr/>
          </a:p>
        </p:txBody>
      </p:sp>
      <p:sp>
        <p:nvSpPr>
          <p:cNvPr id="65" name="Google Shape;65;p22"/>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2"/>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2"/>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1005840" y="584204"/>
            <a:ext cx="12618720" cy="212090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1005840" y="2921001"/>
            <a:ext cx="12618720" cy="6962141"/>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3"/>
          <p:cNvSpPr txBox="1">
            <a:spLocks noGrp="1"/>
          </p:cNvSpPr>
          <p:nvPr>
            <p:ph type="dt" idx="10"/>
          </p:nvPr>
        </p:nvSpPr>
        <p:spPr>
          <a:xfrm>
            <a:off x="1005840" y="10170162"/>
            <a:ext cx="3291840" cy="5842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68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9pPr>
          </a:lstStyle>
          <a:p>
            <a:endParaRPr/>
          </a:p>
        </p:txBody>
      </p:sp>
      <p:sp>
        <p:nvSpPr>
          <p:cNvPr id="9" name="Google Shape;9;p13"/>
          <p:cNvSpPr txBox="1">
            <a:spLocks noGrp="1"/>
          </p:cNvSpPr>
          <p:nvPr>
            <p:ph type="ftr" idx="11"/>
          </p:nvPr>
        </p:nvSpPr>
        <p:spPr>
          <a:xfrm>
            <a:off x="4846320" y="10170162"/>
            <a:ext cx="4937760" cy="5842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68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20" b="0" i="0" u="none" strike="noStrike" cap="none">
                <a:solidFill>
                  <a:schemeClr val="dk1"/>
                </a:solidFill>
                <a:latin typeface="Arial"/>
                <a:ea typeface="Arial"/>
                <a:cs typeface="Arial"/>
                <a:sym typeface="Arial"/>
              </a:defRPr>
            </a:lvl9pPr>
          </a:lstStyle>
          <a:p>
            <a:endParaRPr/>
          </a:p>
        </p:txBody>
      </p:sp>
      <p:sp>
        <p:nvSpPr>
          <p:cNvPr id="10" name="Google Shape;10;p13"/>
          <p:cNvSpPr txBox="1">
            <a:spLocks noGrp="1"/>
          </p:cNvSpPr>
          <p:nvPr>
            <p:ph type="sldNum" idx="12"/>
          </p:nvPr>
        </p:nvSpPr>
        <p:spPr>
          <a:xfrm>
            <a:off x="10332720" y="10170162"/>
            <a:ext cx="3291840" cy="584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68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80"/>
        <p:cNvGrpSpPr/>
        <p:nvPr/>
      </p:nvGrpSpPr>
      <p:grpSpPr>
        <a:xfrm>
          <a:off x="0" y="0"/>
          <a:ext cx="0" cy="0"/>
          <a:chOff x="0" y="0"/>
          <a:chExt cx="0" cy="0"/>
        </a:xfrm>
      </p:grpSpPr>
      <p:sp>
        <p:nvSpPr>
          <p:cNvPr id="81" name="Google Shape;81;ge5c48d7ab6_0_458"/>
          <p:cNvSpPr txBox="1">
            <a:spLocks noGrp="1"/>
          </p:cNvSpPr>
          <p:nvPr>
            <p:ph type="title"/>
          </p:nvPr>
        </p:nvSpPr>
        <p:spPr>
          <a:xfrm>
            <a:off x="1136440" y="1144853"/>
            <a:ext cx="12357600" cy="1026720"/>
          </a:xfrm>
          <a:prstGeom prst="rect">
            <a:avLst/>
          </a:prstGeom>
          <a:noFill/>
          <a:ln>
            <a:noFill/>
          </a:ln>
        </p:spPr>
        <p:txBody>
          <a:bodyPr spcFirstLastPara="1" wrap="square" lIns="121900" tIns="121900" rIns="121900" bIns="121900" anchor="ctr" anchorCtr="0">
            <a:no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2pPr>
            <a:lvl3pPr marR="0" lvl="2"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3pPr>
            <a:lvl4pPr marR="0" lvl="3"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4pPr>
            <a:lvl5pPr marR="0" lvl="4"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5pPr>
            <a:lvl6pPr marR="0" lvl="5"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6pPr>
            <a:lvl7pPr marR="0" lvl="6"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7pPr>
            <a:lvl8pPr marR="0" lvl="7"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8pPr>
            <a:lvl9pPr marR="0" lvl="8" algn="l" rtl="0">
              <a:lnSpc>
                <a:spcPct val="100000"/>
              </a:lnSpc>
              <a:spcBef>
                <a:spcPts val="0"/>
              </a:spcBef>
              <a:spcAft>
                <a:spcPts val="0"/>
              </a:spcAft>
              <a:buClr>
                <a:srgbClr val="434343"/>
              </a:buClr>
              <a:buSzPts val="3700"/>
              <a:buFont typeface="Arial"/>
              <a:buNone/>
              <a:defRPr sz="3700" b="0" i="0" u="none" strike="noStrike" cap="none">
                <a:solidFill>
                  <a:srgbClr val="434343"/>
                </a:solidFill>
                <a:latin typeface="Arial"/>
                <a:ea typeface="Arial"/>
                <a:cs typeface="Arial"/>
                <a:sym typeface="Arial"/>
              </a:defRPr>
            </a:lvl9pPr>
          </a:lstStyle>
          <a:p>
            <a:endParaRPr/>
          </a:p>
        </p:txBody>
      </p:sp>
      <p:sp>
        <p:nvSpPr>
          <p:cNvPr id="82" name="Google Shape;82;ge5c48d7ab6_0_458"/>
          <p:cNvSpPr txBox="1">
            <a:spLocks noGrp="1"/>
          </p:cNvSpPr>
          <p:nvPr>
            <p:ph type="body" idx="1"/>
          </p:nvPr>
        </p:nvSpPr>
        <p:spPr>
          <a:xfrm>
            <a:off x="1136440" y="2458613"/>
            <a:ext cx="12357600" cy="7369440"/>
          </a:xfrm>
          <a:prstGeom prst="rect">
            <a:avLst/>
          </a:prstGeom>
          <a:noFill/>
          <a:ln>
            <a:noFill/>
          </a:ln>
        </p:spPr>
        <p:txBody>
          <a:bodyPr spcFirstLastPara="1" wrap="square" lIns="121900" tIns="121900" rIns="121900" bIns="121900" anchor="t" anchorCtr="0">
            <a:noAutofit/>
          </a:bodyPr>
          <a:lstStyle>
            <a:lvl1pPr marL="457200" marR="0" lvl="0" indent="-381000" algn="l" rtl="0">
              <a:lnSpc>
                <a:spcPct val="115000"/>
              </a:lnSpc>
              <a:spcBef>
                <a:spcPts val="0"/>
              </a:spcBef>
              <a:spcAft>
                <a:spcPts val="0"/>
              </a:spcAft>
              <a:buClr>
                <a:srgbClr val="434343"/>
              </a:buClr>
              <a:buSzPts val="2400"/>
              <a:buFont typeface="Arial"/>
              <a:buChar char="●"/>
              <a:defRPr sz="2400" b="0" i="0" u="none" strike="noStrike" cap="none">
                <a:solidFill>
                  <a:srgbClr val="434343"/>
                </a:solidFill>
                <a:latin typeface="Arial"/>
                <a:ea typeface="Arial"/>
                <a:cs typeface="Arial"/>
                <a:sym typeface="Arial"/>
              </a:defRPr>
            </a:lvl1pPr>
            <a:lvl2pPr marL="914400" marR="0" lvl="1"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2pPr>
            <a:lvl3pPr marL="1371600" marR="0" lvl="2"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3pPr>
            <a:lvl4pPr marL="1828800" marR="0" lvl="3"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4pPr>
            <a:lvl5pPr marL="2286000" marR="0" lvl="4"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5pPr>
            <a:lvl6pPr marL="2743200" marR="0" lvl="5"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6pPr>
            <a:lvl7pPr marL="3200400" marR="0" lvl="6"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7pPr>
            <a:lvl8pPr marL="3657600" marR="0" lvl="7" indent="-349250" algn="l" rtl="0">
              <a:lnSpc>
                <a:spcPct val="115000"/>
              </a:lnSpc>
              <a:spcBef>
                <a:spcPts val="2100"/>
              </a:spcBef>
              <a:spcAft>
                <a:spcPts val="0"/>
              </a:spcAft>
              <a:buClr>
                <a:srgbClr val="434343"/>
              </a:buClr>
              <a:buSzPts val="1900"/>
              <a:buFont typeface="Arial"/>
              <a:buChar char="○"/>
              <a:defRPr sz="1900" b="0" i="0" u="none" strike="noStrike" cap="none">
                <a:solidFill>
                  <a:srgbClr val="434343"/>
                </a:solidFill>
                <a:latin typeface="Arial"/>
                <a:ea typeface="Arial"/>
                <a:cs typeface="Arial"/>
                <a:sym typeface="Arial"/>
              </a:defRPr>
            </a:lvl8pPr>
            <a:lvl9pPr marL="4114800" marR="0" lvl="8" indent="-349250" algn="l" rtl="0">
              <a:lnSpc>
                <a:spcPct val="115000"/>
              </a:lnSpc>
              <a:spcBef>
                <a:spcPts val="2100"/>
              </a:spcBef>
              <a:spcAft>
                <a:spcPts val="2100"/>
              </a:spcAft>
              <a:buClr>
                <a:srgbClr val="434343"/>
              </a:buClr>
              <a:buSzPts val="1900"/>
              <a:buFont typeface="Arial"/>
              <a:buChar char="■"/>
              <a:defRPr sz="1900" b="0" i="0" u="none" strike="noStrike" cap="none">
                <a:solidFill>
                  <a:srgbClr val="434343"/>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6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Larry.Wallace@apsk12.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jamboard.google.com/d/1HWwPW563QZyCCsvEhujUQILQ6uAhUjm2KY2uvI2PgU8/edit?usp=sharin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harvard-gse-join.groupmap.com/C47-FAE-6ED"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harvard-gse-join.groupmap.com/693-FD8-351" TargetMode="External"/><Relationship Id="rId4" Type="http://schemas.openxmlformats.org/officeDocument/2006/relationships/hyperlink" Target="https://harvard-gse-join.groupmap.com/6FF-EEB-2AA" TargetMode="Externa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gadoe.org/School-Improvement/Pages/Select-Interventions.asp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omments" Target="../comments/comment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comments" Target="../comments/commen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7" name="Picture 6" descr="A picture containing text, indoor, different, colorful&#10;&#10;Description automatically generated">
            <a:extLst>
              <a:ext uri="{FF2B5EF4-FFF2-40B4-BE49-F238E27FC236}">
                <a16:creationId xmlns:a16="http://schemas.microsoft.com/office/drawing/2014/main" id="{FBB3416A-7AA8-FCD5-1B8C-FE7C88A5321F}"/>
              </a:ext>
            </a:extLst>
          </p:cNvPr>
          <p:cNvPicPr>
            <a:picLocks noChangeAspect="1"/>
          </p:cNvPicPr>
          <p:nvPr/>
        </p:nvPicPr>
        <p:blipFill rotWithShape="1">
          <a:blip r:embed="rId3"/>
          <a:srcRect l="10249" t="35929" r="9987" b="11154"/>
          <a:stretch/>
        </p:blipFill>
        <p:spPr>
          <a:xfrm>
            <a:off x="0" y="421108"/>
            <a:ext cx="14599344" cy="9685418"/>
          </a:xfrm>
          <a:prstGeom prst="rect">
            <a:avLst/>
          </a:prstGeom>
        </p:spPr>
      </p:pic>
      <p:pic>
        <p:nvPicPr>
          <p:cNvPr id="155" name="Google Shape;155;p1"/>
          <p:cNvPicPr preferRelativeResize="0"/>
          <p:nvPr/>
        </p:nvPicPr>
        <p:blipFill rotWithShape="1">
          <a:blip r:embed="rId4">
            <a:alphaModFix/>
          </a:blip>
          <a:srcRect/>
          <a:stretch/>
        </p:blipFill>
        <p:spPr>
          <a:xfrm>
            <a:off x="12261792" y="685802"/>
            <a:ext cx="1541164" cy="2045519"/>
          </a:xfrm>
          <a:prstGeom prst="rect">
            <a:avLst/>
          </a:prstGeom>
          <a:noFill/>
          <a:ln>
            <a:noFill/>
          </a:ln>
        </p:spPr>
      </p:pic>
      <p:sp>
        <p:nvSpPr>
          <p:cNvPr id="156" name="Google Shape;156;p1"/>
          <p:cNvSpPr/>
          <p:nvPr/>
        </p:nvSpPr>
        <p:spPr>
          <a:xfrm>
            <a:off x="294719" y="878308"/>
            <a:ext cx="10309844" cy="2980437"/>
          </a:xfrm>
          <a:prstGeom prst="rect">
            <a:avLst/>
          </a:prstGeom>
          <a:noFill/>
          <a:ln>
            <a:noFill/>
          </a:ln>
        </p:spPr>
        <p:txBody>
          <a:bodyPr spcFirstLastPara="1" wrap="square" lIns="127995" tIns="63980" rIns="127995" bIns="63980" anchor="ctr" anchorCtr="0">
            <a:noAutofit/>
          </a:bodyPr>
          <a:lstStyle/>
          <a:p>
            <a:pPr algn="ctr">
              <a:buSzPts val="3200"/>
            </a:pPr>
            <a:r>
              <a:rPr lang="en-US" sz="4450" b="1">
                <a:solidFill>
                  <a:schemeClr val="bg1"/>
                </a:solidFill>
                <a:latin typeface="Arial Black"/>
              </a:rPr>
              <a:t>2022 Continuous Improvement Planning Workbook</a:t>
            </a:r>
            <a:endParaRPr lang="en-US" sz="4450">
              <a:solidFill>
                <a:schemeClr val="bg1"/>
              </a:solidFill>
              <a:latin typeface="Arial Black"/>
            </a:endParaRPr>
          </a:p>
          <a:p>
            <a:pPr algn="ctr">
              <a:buSzPts val="3200"/>
            </a:pPr>
            <a:r>
              <a:rPr lang="en-US" sz="4450" b="1">
                <a:solidFill>
                  <a:schemeClr val="bg1"/>
                </a:solidFill>
                <a:latin typeface="Arial Black"/>
              </a:rPr>
              <a:t>Toomer Elementary School</a:t>
            </a:r>
          </a:p>
          <a:p>
            <a:pPr algn="ctr">
              <a:buSzPts val="1800"/>
            </a:pPr>
            <a:r>
              <a:rPr lang="en-US" sz="2500" b="1">
                <a:solidFill>
                  <a:schemeClr val="bg1"/>
                </a:solidFill>
                <a:latin typeface="Arial Black"/>
              </a:rPr>
              <a:t>June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10"/>
          <p:cNvSpPr/>
          <p:nvPr/>
        </p:nvSpPr>
        <p:spPr>
          <a:xfrm>
            <a:off x="0" y="17473"/>
            <a:ext cx="14630400" cy="573930"/>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sp>
        <p:nvSpPr>
          <p:cNvPr id="269" name="Google Shape;269;p10"/>
          <p:cNvSpPr/>
          <p:nvPr/>
        </p:nvSpPr>
        <p:spPr>
          <a:xfrm>
            <a:off x="13168320" y="110842"/>
            <a:ext cx="8735" cy="387192"/>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270" name="Google Shape;270;p10"/>
          <p:cNvSpPr/>
          <p:nvPr/>
        </p:nvSpPr>
        <p:spPr>
          <a:xfrm>
            <a:off x="13159902" y="0"/>
            <a:ext cx="1453034" cy="57393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Appendix</a:t>
            </a:r>
            <a:endParaRPr sz="1680" b="1"/>
          </a:p>
        </p:txBody>
      </p:sp>
      <p:sp>
        <p:nvSpPr>
          <p:cNvPr id="271" name="Google Shape;271;p10"/>
          <p:cNvSpPr/>
          <p:nvPr/>
        </p:nvSpPr>
        <p:spPr>
          <a:xfrm>
            <a:off x="164123" y="-47616"/>
            <a:ext cx="4772124" cy="573930"/>
          </a:xfrm>
          <a:prstGeom prst="roundRect">
            <a:avLst>
              <a:gd name="adj" fmla="val 0"/>
            </a:avLst>
          </a:prstGeom>
          <a:noFill/>
          <a:ln>
            <a:noFill/>
          </a:ln>
        </p:spPr>
        <p:txBody>
          <a:bodyPr spcFirstLastPara="1" wrap="square" lIns="95970" tIns="95970" rIns="95970" bIns="95970" anchor="ctr" anchorCtr="0">
            <a:noAutofit/>
          </a:bodyPr>
          <a:lstStyle/>
          <a:p>
            <a:pPr>
              <a:buSzPts val="1600"/>
            </a:pPr>
            <a:r>
              <a:rPr lang="en-US" sz="2240" b="1">
                <a:solidFill>
                  <a:schemeClr val="dk1"/>
                </a:solidFill>
              </a:rPr>
              <a:t>School Name</a:t>
            </a:r>
            <a:endParaRPr sz="2240" b="1"/>
          </a:p>
        </p:txBody>
      </p:sp>
      <p:sp>
        <p:nvSpPr>
          <p:cNvPr id="272" name="Google Shape;272;p10"/>
          <p:cNvSpPr txBox="1"/>
          <p:nvPr/>
        </p:nvSpPr>
        <p:spPr>
          <a:xfrm>
            <a:off x="0" y="684048"/>
            <a:ext cx="14612936" cy="5558402"/>
          </a:xfrm>
          <a:prstGeom prst="rect">
            <a:avLst/>
          </a:prstGeom>
          <a:solidFill>
            <a:srgbClr val="F6B26B"/>
          </a:solidFill>
          <a:ln>
            <a:noFill/>
          </a:ln>
        </p:spPr>
        <p:txBody>
          <a:bodyPr spcFirstLastPara="1" wrap="square" lIns="127995" tIns="127995" rIns="127995" bIns="127995" anchor="t" anchorCtr="0">
            <a:spAutoFit/>
          </a:bodyPr>
          <a:lstStyle/>
          <a:p>
            <a:pPr>
              <a:buSzPts val="1800"/>
            </a:pPr>
            <a:r>
              <a:rPr lang="en-US" sz="2660" b="1"/>
              <a:t>Short Term Action Plan: (9 weeks) The next section is required for CSI, TSI and Promise Schools. All other schools are able and encouraged to use the template if they choose.</a:t>
            </a:r>
            <a:endParaRPr sz="2660" b="1"/>
          </a:p>
          <a:p>
            <a:pPr>
              <a:buSzPts val="1800"/>
            </a:pPr>
            <a:endParaRPr sz="2520" b="1"/>
          </a:p>
          <a:p>
            <a:pPr>
              <a:buSzPts val="1800"/>
            </a:pPr>
            <a:r>
              <a:rPr lang="en-US" sz="2660"/>
              <a:t>Things to consider: </a:t>
            </a:r>
            <a:endParaRPr sz="2660"/>
          </a:p>
          <a:p>
            <a:pPr marL="640098" indent="-497854">
              <a:buSzPts val="2000"/>
              <a:buFont typeface="Arial"/>
              <a:buChar char="●"/>
            </a:pPr>
            <a:r>
              <a:rPr lang="en-US" sz="2660"/>
              <a:t>Based on my year long plan, what are the actions that I need to start with for the first 9 weeks?</a:t>
            </a:r>
            <a:endParaRPr sz="2660"/>
          </a:p>
          <a:p>
            <a:pPr marL="640098" indent="-497854">
              <a:buSzPts val="2000"/>
              <a:buFont typeface="Arial"/>
              <a:buChar char="●"/>
            </a:pPr>
            <a:r>
              <a:rPr lang="en-US" sz="2660"/>
              <a:t>What GSCI systems and structures are these actions steps aligned to?</a:t>
            </a:r>
            <a:endParaRPr sz="2660"/>
          </a:p>
          <a:p>
            <a:pPr marL="640098" indent="-497854">
              <a:buSzPts val="2000"/>
              <a:buFont typeface="Arial"/>
              <a:buChar char="●"/>
            </a:pPr>
            <a:r>
              <a:rPr lang="en-US" sz="2660"/>
              <a:t>What resources (human/non-human) are needed to implement action steps?</a:t>
            </a:r>
            <a:endParaRPr sz="2660"/>
          </a:p>
          <a:p>
            <a:pPr marL="640098" indent="-497854">
              <a:buSzPts val="2000"/>
              <a:buFont typeface="Arial"/>
              <a:buChar char="●"/>
            </a:pPr>
            <a:r>
              <a:rPr lang="en-US" sz="2660"/>
              <a:t>What district support will  you need to implement action steps?</a:t>
            </a:r>
            <a:endParaRPr sz="2660"/>
          </a:p>
          <a:p>
            <a:pPr marL="640098" indent="-497854">
              <a:buSzPts val="2000"/>
              <a:buFont typeface="Arial"/>
              <a:buChar char="●"/>
            </a:pPr>
            <a:r>
              <a:rPr lang="en-US" sz="2660"/>
              <a:t>Who will be responsible for monitoring the implementation of the action steps?</a:t>
            </a:r>
            <a:endParaRPr sz="2660"/>
          </a:p>
          <a:p>
            <a:pPr marL="640098" indent="-497854">
              <a:buSzPts val="2000"/>
              <a:buFont typeface="Arial"/>
              <a:buChar char="●"/>
            </a:pPr>
            <a:r>
              <a:rPr lang="en-US" sz="2660"/>
              <a:t>What success criteria will be used for implementation and impact on student achievement?</a:t>
            </a:r>
            <a:endParaRPr sz="2660"/>
          </a:p>
          <a:p>
            <a:pPr marL="640098" indent="-497854">
              <a:buSzPts val="2000"/>
              <a:buFont typeface="Arial"/>
              <a:buChar char="●"/>
            </a:pPr>
            <a:r>
              <a:rPr lang="en-US" sz="2660"/>
              <a:t>What artifacts/evidence will you use to show progress or completion of action steps?</a:t>
            </a:r>
            <a:endParaRPr sz="2660"/>
          </a:p>
          <a:p>
            <a:pPr marL="640098" indent="-497854">
              <a:buSzPts val="2000"/>
              <a:buFont typeface="Arial"/>
              <a:buChar char="●"/>
            </a:pPr>
            <a:r>
              <a:rPr lang="en-US" sz="2660"/>
              <a:t>What is the proposed date of completion of action steps?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a:solidFill>
                  <a:srgbClr val="FFFFFF"/>
                </a:solidFill>
              </a:rPr>
              <a:t>Build Out Short Term Action Plans (STAP)</a:t>
            </a:r>
            <a:endParaRPr sz="2400">
              <a:solidFill>
                <a:srgbClr val="FFFFFF"/>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307888839"/>
              </p:ext>
            </p:extLst>
          </p:nvPr>
        </p:nvGraphicFramePr>
        <p:xfrm>
          <a:off x="0" y="808518"/>
          <a:ext cx="14630400" cy="82216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a:effectLst/>
                        </a:rPr>
                        <a:t>School Name: Toomer Elementary School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SES Name: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r h="411080">
                <a:tc>
                  <a:txBody>
                    <a:bodyPr/>
                    <a:lstStyle/>
                    <a:p>
                      <a:pPr marL="0" marR="0">
                        <a:spcBef>
                          <a:spcPts val="0"/>
                        </a:spcBef>
                        <a:spcAft>
                          <a:spcPts val="0"/>
                        </a:spcAft>
                      </a:pPr>
                      <a:r>
                        <a:rPr lang="en-US" sz="1300">
                          <a:effectLst/>
                        </a:rPr>
                        <a:t>Date STAP Started: August 1, 2022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Length of STAP:  9 Weeks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11543438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99886826"/>
              </p:ext>
            </p:extLst>
          </p:nvPr>
        </p:nvGraphicFramePr>
        <p:xfrm>
          <a:off x="-1" y="1630681"/>
          <a:ext cx="14630399" cy="8790829"/>
        </p:xfrm>
        <a:graphic>
          <a:graphicData uri="http://schemas.openxmlformats.org/drawingml/2006/table">
            <a:tbl>
              <a:tblPr firstRow="1" firstCol="1" bandRow="1"/>
              <a:tblGrid>
                <a:gridCol w="2403117">
                  <a:extLst>
                    <a:ext uri="{9D8B030D-6E8A-4147-A177-3AD203B41FA5}">
                      <a16:colId xmlns:a16="http://schemas.microsoft.com/office/drawing/2014/main" val="3840910938"/>
                    </a:ext>
                  </a:extLst>
                </a:gridCol>
                <a:gridCol w="1242158">
                  <a:extLst>
                    <a:ext uri="{9D8B030D-6E8A-4147-A177-3AD203B41FA5}">
                      <a16:colId xmlns:a16="http://schemas.microsoft.com/office/drawing/2014/main" val="4188174719"/>
                    </a:ext>
                  </a:extLst>
                </a:gridCol>
                <a:gridCol w="1242158">
                  <a:extLst>
                    <a:ext uri="{9D8B030D-6E8A-4147-A177-3AD203B41FA5}">
                      <a16:colId xmlns:a16="http://schemas.microsoft.com/office/drawing/2014/main" val="3818759916"/>
                    </a:ext>
                  </a:extLst>
                </a:gridCol>
                <a:gridCol w="1241192">
                  <a:extLst>
                    <a:ext uri="{9D8B030D-6E8A-4147-A177-3AD203B41FA5}">
                      <a16:colId xmlns:a16="http://schemas.microsoft.com/office/drawing/2014/main" val="3032202785"/>
                    </a:ext>
                  </a:extLst>
                </a:gridCol>
                <a:gridCol w="956994">
                  <a:extLst>
                    <a:ext uri="{9D8B030D-6E8A-4147-A177-3AD203B41FA5}">
                      <a16:colId xmlns:a16="http://schemas.microsoft.com/office/drawing/2014/main" val="2103793470"/>
                    </a:ext>
                  </a:extLst>
                </a:gridCol>
                <a:gridCol w="1257624">
                  <a:extLst>
                    <a:ext uri="{9D8B030D-6E8A-4147-A177-3AD203B41FA5}">
                      <a16:colId xmlns:a16="http://schemas.microsoft.com/office/drawing/2014/main" val="1006784121"/>
                    </a:ext>
                  </a:extLst>
                </a:gridCol>
                <a:gridCol w="2653482">
                  <a:extLst>
                    <a:ext uri="{9D8B030D-6E8A-4147-A177-3AD203B41FA5}">
                      <a16:colId xmlns:a16="http://schemas.microsoft.com/office/drawing/2014/main" val="3514797910"/>
                    </a:ext>
                  </a:extLst>
                </a:gridCol>
                <a:gridCol w="2503650">
                  <a:extLst>
                    <a:ext uri="{9D8B030D-6E8A-4147-A177-3AD203B41FA5}">
                      <a16:colId xmlns:a16="http://schemas.microsoft.com/office/drawing/2014/main" val="2445088698"/>
                    </a:ext>
                  </a:extLst>
                </a:gridCol>
                <a:gridCol w="1130024">
                  <a:extLst>
                    <a:ext uri="{9D8B030D-6E8A-4147-A177-3AD203B41FA5}">
                      <a16:colId xmlns:a16="http://schemas.microsoft.com/office/drawing/2014/main" val="3694663847"/>
                    </a:ext>
                  </a:extLst>
                </a:gridCol>
              </a:tblGrid>
              <a:tr h="733691">
                <a:tc gridSpan="9">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#1:</a:t>
                      </a:r>
                      <a:endParaRPr lang="en-US" sz="1600">
                        <a:effectLst/>
                        <a:latin typeface="Calibri"/>
                        <a:ea typeface="Calibri" panose="020F0502020204030204" pitchFamily="34" charset="0"/>
                        <a:cs typeface="Times New Roman"/>
                      </a:endParaRPr>
                    </a:p>
                    <a:p>
                      <a:pPr marL="0" marR="0" lvl="0" algn="ctr">
                        <a:spcBef>
                          <a:spcPts val="0"/>
                        </a:spcBef>
                        <a:spcAft>
                          <a:spcPts val="0"/>
                        </a:spcAft>
                        <a:buNone/>
                      </a:pPr>
                      <a:r>
                        <a:rPr lang="en-US" sz="1100" b="1" i="0" u="none" strike="noStrike" noProof="0">
                          <a:solidFill>
                            <a:srgbClr val="000000"/>
                          </a:solidFill>
                          <a:effectLst/>
                          <a:latin typeface="Arial"/>
                        </a:rPr>
                        <a:t>By May 2023, Increase ELA proficiency and above by 5% from our current  23% proficient and above to 28% proficient as indicated on EOY GMAS.</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698432">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School Action Steps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GSCI Systems and Structures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Resources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District Support</a:t>
                      </a:r>
                      <a:endParaRPr lang="en-US" sz="1600">
                        <a:effectLst/>
                        <a:latin typeface="Calibri"/>
                        <a:ea typeface="Calibri" panose="020F0502020204030204" pitchFamily="34" charset="0"/>
                        <a:cs typeface="Calibri"/>
                      </a:endParaRPr>
                    </a:p>
                    <a:p>
                      <a:pPr marL="0" marR="0" algn="ctr">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Timeline</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Position(s) Responsible</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Implementation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Student Progress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Completion of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1365504">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action steps will the school team implement to meet this goal?</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systems and structures is this action step a part of?</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resources are needed to implement the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support, if any, will the district  provide to implement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is the intended date of completion of this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Who is responsible for monitoring the implementation of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progress of implementation of this action step, and how will it be quantified? What measurable goal will be established to show implementation?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impact of this action step on student performance, and how will it be quantified? What measurable goal will be established to show impact?</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Was this action step completed? Attach final CIT agenda that documents completion.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3537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1.Monitoring plan for teacher use of best practices for ELA instruction</a:t>
                      </a:r>
                      <a:endParaRPr lang="en-US" sz="1100" b="1" err="1">
                        <a:effectLst/>
                        <a:latin typeface="Helvetica LT Std"/>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IC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AS needed coaching</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September 15, 2022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Coaching cycle will be analyzed for the purpose of identifying who and how much support each teacher receives.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Weekly data checks will be analyzed for continued student growth with the three times for your MAP Growth used as overall goal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2. Implement data review plan with follow action steps</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IC and teachers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As needed coaching</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September 15, 2022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Review of instructional plans as a result of formative assessment. Classroom observation data.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Student weekly formative data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43235"/>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3.Review current results for DSE students and create an individualized instructional plan for academic growth and implement</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IC and SELT with DSE Teachers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N/A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September 15, 2022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Weekly formative assessment data.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b="0" i="0" u="none" strike="noStrike" noProof="0">
                          <a:effectLst/>
                          <a:latin typeface="Calibri"/>
                        </a:rPr>
                        <a:t>Student weekly formative data</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69685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4.</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25179"/>
                  </a:ext>
                </a:extLst>
              </a:tr>
              <a:tr h="1502112">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5.</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044471"/>
                  </a:ext>
                </a:extLst>
              </a:tr>
            </a:tbl>
          </a:graphicData>
        </a:graphic>
      </p:graphicFrame>
    </p:spTree>
    <p:extLst>
      <p:ext uri="{BB962C8B-B14F-4D97-AF65-F5344CB8AC3E}">
        <p14:creationId xmlns:p14="http://schemas.microsoft.com/office/powerpoint/2010/main" val="1329920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a:solidFill>
                  <a:srgbClr val="FFFFFF"/>
                </a:solidFill>
              </a:rPr>
              <a:t>Build Out Short Term Action Plans (STAP)</a:t>
            </a:r>
            <a:endParaRPr sz="2400">
              <a:solidFill>
                <a:srgbClr val="FFFFFF"/>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379933449"/>
              </p:ext>
            </p:extLst>
          </p:nvPr>
        </p:nvGraphicFramePr>
        <p:xfrm>
          <a:off x="0" y="808518"/>
          <a:ext cx="14630400" cy="82216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a:effectLst/>
                        </a:rPr>
                        <a:t>School Name: Toomer Elementary School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SES Name: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r h="411080">
                <a:tc>
                  <a:txBody>
                    <a:bodyPr/>
                    <a:lstStyle/>
                    <a:p>
                      <a:pPr marL="0" marR="0">
                        <a:spcBef>
                          <a:spcPts val="0"/>
                        </a:spcBef>
                        <a:spcAft>
                          <a:spcPts val="0"/>
                        </a:spcAft>
                      </a:pPr>
                      <a:r>
                        <a:rPr lang="en-US" sz="1300">
                          <a:effectLst/>
                        </a:rPr>
                        <a:t>Date STAP Started: August 1, 2022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Length of STAP:  45 days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11543438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07423689"/>
              </p:ext>
            </p:extLst>
          </p:nvPr>
        </p:nvGraphicFramePr>
        <p:xfrm>
          <a:off x="-1" y="1630681"/>
          <a:ext cx="14630399" cy="8986778"/>
        </p:xfrm>
        <a:graphic>
          <a:graphicData uri="http://schemas.openxmlformats.org/drawingml/2006/table">
            <a:tbl>
              <a:tblPr firstRow="1" firstCol="1" bandRow="1"/>
              <a:tblGrid>
                <a:gridCol w="2403117">
                  <a:extLst>
                    <a:ext uri="{9D8B030D-6E8A-4147-A177-3AD203B41FA5}">
                      <a16:colId xmlns:a16="http://schemas.microsoft.com/office/drawing/2014/main" val="3840910938"/>
                    </a:ext>
                  </a:extLst>
                </a:gridCol>
                <a:gridCol w="1242158">
                  <a:extLst>
                    <a:ext uri="{9D8B030D-6E8A-4147-A177-3AD203B41FA5}">
                      <a16:colId xmlns:a16="http://schemas.microsoft.com/office/drawing/2014/main" val="4188174719"/>
                    </a:ext>
                  </a:extLst>
                </a:gridCol>
                <a:gridCol w="1242158">
                  <a:extLst>
                    <a:ext uri="{9D8B030D-6E8A-4147-A177-3AD203B41FA5}">
                      <a16:colId xmlns:a16="http://schemas.microsoft.com/office/drawing/2014/main" val="3818759916"/>
                    </a:ext>
                  </a:extLst>
                </a:gridCol>
                <a:gridCol w="1241192">
                  <a:extLst>
                    <a:ext uri="{9D8B030D-6E8A-4147-A177-3AD203B41FA5}">
                      <a16:colId xmlns:a16="http://schemas.microsoft.com/office/drawing/2014/main" val="3032202785"/>
                    </a:ext>
                  </a:extLst>
                </a:gridCol>
                <a:gridCol w="956994">
                  <a:extLst>
                    <a:ext uri="{9D8B030D-6E8A-4147-A177-3AD203B41FA5}">
                      <a16:colId xmlns:a16="http://schemas.microsoft.com/office/drawing/2014/main" val="2103793470"/>
                    </a:ext>
                  </a:extLst>
                </a:gridCol>
                <a:gridCol w="1257624">
                  <a:extLst>
                    <a:ext uri="{9D8B030D-6E8A-4147-A177-3AD203B41FA5}">
                      <a16:colId xmlns:a16="http://schemas.microsoft.com/office/drawing/2014/main" val="1006784121"/>
                    </a:ext>
                  </a:extLst>
                </a:gridCol>
                <a:gridCol w="2653482">
                  <a:extLst>
                    <a:ext uri="{9D8B030D-6E8A-4147-A177-3AD203B41FA5}">
                      <a16:colId xmlns:a16="http://schemas.microsoft.com/office/drawing/2014/main" val="3514797910"/>
                    </a:ext>
                  </a:extLst>
                </a:gridCol>
                <a:gridCol w="2503650">
                  <a:extLst>
                    <a:ext uri="{9D8B030D-6E8A-4147-A177-3AD203B41FA5}">
                      <a16:colId xmlns:a16="http://schemas.microsoft.com/office/drawing/2014/main" val="2445088698"/>
                    </a:ext>
                  </a:extLst>
                </a:gridCol>
                <a:gridCol w="1130024">
                  <a:extLst>
                    <a:ext uri="{9D8B030D-6E8A-4147-A177-3AD203B41FA5}">
                      <a16:colId xmlns:a16="http://schemas.microsoft.com/office/drawing/2014/main" val="3694663847"/>
                    </a:ext>
                  </a:extLst>
                </a:gridCol>
              </a:tblGrid>
              <a:tr h="733691">
                <a:tc gridSpan="9">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#2:</a:t>
                      </a:r>
                      <a:endParaRPr lang="en-US" sz="1600">
                        <a:effectLst/>
                        <a:latin typeface="Calibri"/>
                        <a:ea typeface="Calibri" panose="020F0502020204030204" pitchFamily="34" charset="0"/>
                        <a:cs typeface="Times New Roman"/>
                      </a:endParaRPr>
                    </a:p>
                    <a:p>
                      <a:pPr lvl="0" algn="ctr">
                        <a:lnSpc>
                          <a:spcPct val="100000"/>
                        </a:lnSpc>
                        <a:spcBef>
                          <a:spcPts val="0"/>
                        </a:spcBef>
                        <a:spcAft>
                          <a:spcPts val="0"/>
                        </a:spcAft>
                        <a:buNone/>
                      </a:pPr>
                      <a:r>
                        <a:rPr lang="en-US" sz="1600" b="1" i="0" u="none" strike="noStrike" noProof="0">
                          <a:solidFill>
                            <a:srgbClr val="000000"/>
                          </a:solidFill>
                          <a:effectLst/>
                          <a:latin typeface="Arial"/>
                        </a:rPr>
                        <a:t>By May 2023, increase Math  proficiency and above by 5% from our current  17% proficient and above to 22% proficient and above as indicated on EOY GMAS. </a:t>
                      </a:r>
                      <a:endParaRPr lang="en-US" sz="1600" b="0" i="0" u="none" strike="noStrike" noProof="0">
                        <a:effectLst/>
                      </a:endParaRPr>
                    </a:p>
                    <a:p>
                      <a:pPr marL="0" marR="0" lvl="0" algn="ctr">
                        <a:spcBef>
                          <a:spcPts val="0"/>
                        </a:spcBef>
                        <a:spcAft>
                          <a:spcPts val="0"/>
                        </a:spcAft>
                        <a:buNone/>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698432">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School Action Steps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GSCI Systems and Structures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Resources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District Support</a:t>
                      </a:r>
                      <a:endParaRPr lang="en-US" sz="1600">
                        <a:effectLst/>
                        <a:latin typeface="Calibri"/>
                        <a:ea typeface="Calibri" panose="020F0502020204030204" pitchFamily="34" charset="0"/>
                        <a:cs typeface="Calibri"/>
                      </a:endParaRPr>
                    </a:p>
                    <a:p>
                      <a:pPr marL="0" marR="0" algn="ctr">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Timeline</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Position(s) Responsible</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Implementation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Student Progress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Completion of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1365504">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action steps will the school team implement to meet this goal?</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systems and structures is this action step a part of?</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resources are needed to implement the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support, if any, will the district  provide to implement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is the intended date of completion of this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Who is responsible for monitoring the implementation of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progress of implementation of this action step, and how will it be quantified? What measurable goal will be established to show implementation?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impact of this action step on student performance, and how will it be quantified? What measurable goal will be established to show impact?</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Was this action step completed? Attach final CIT agenda that documents completion.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35373"/>
                  </a:ext>
                </a:extLst>
              </a:tr>
              <a:tr h="1090630">
                <a:tc>
                  <a:txBody>
                    <a:bodyPr/>
                    <a:lstStyle/>
                    <a:p>
                      <a:pPr marL="0" marR="0" lvl="0">
                        <a:spcBef>
                          <a:spcPts val="0"/>
                        </a:spcBef>
                        <a:spcAft>
                          <a:spcPts val="0"/>
                        </a:spcAft>
                        <a:buNone/>
                      </a:pPr>
                      <a:r>
                        <a:rPr lang="en-US" sz="1100" b="1">
                          <a:effectLst/>
                          <a:latin typeface="Helvetica LT Std"/>
                          <a:ea typeface="Calibri" panose="020F0502020204030204" pitchFamily="34" charset="0"/>
                          <a:cs typeface="Calibri"/>
                        </a:rPr>
                        <a:t>1.Monitoring plan for teacher use of best practices for MATH instruction</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IC </a:t>
                      </a:r>
                      <a:endParaRPr lang="en-US" sz="1600">
                        <a:latin typeface="Calibri"/>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AS needed coaching</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cs typeface="Calibri"/>
                        </a:rPr>
                        <a:t>September 15, 2022</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cs typeface="Calibri"/>
                        </a:rPr>
                        <a:t>Principal</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Coaching cycle will be analyzed for the purpose of identifying who and how much support each teacher receives. </a:t>
                      </a:r>
                      <a:endParaRPr lang="en-US" sz="1600">
                        <a:latin typeface="Calibri"/>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cs typeface="Calibri"/>
                        </a:rPr>
                        <a:t>Weekly data checks will be analyzed for continued student growth with the three times for your MAP Growth used as overall goal</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1090630">
                <a:tc>
                  <a:txBody>
                    <a:bodyPr/>
                    <a:lstStyle/>
                    <a:p>
                      <a:pPr marL="0" marR="0" lvl="0">
                        <a:spcBef>
                          <a:spcPts val="0"/>
                        </a:spcBef>
                        <a:spcAft>
                          <a:spcPts val="0"/>
                        </a:spcAft>
                        <a:buNone/>
                      </a:pPr>
                      <a:r>
                        <a:rPr lang="en-US" sz="1100" b="1">
                          <a:effectLst/>
                          <a:latin typeface="Helvetica LT Std"/>
                          <a:ea typeface="Calibri" panose="020F0502020204030204" pitchFamily="34" charset="0"/>
                          <a:cs typeface="Calibri"/>
                        </a:rPr>
                        <a:t>2. Implement data review plan with follow action steps</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IC and teachers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As needed coaching</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cs typeface="Calibri"/>
                        </a:rPr>
                        <a:t>September 15, 2022</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Principal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cs typeface="Calibri"/>
                        </a:rPr>
                        <a:t>Review of instructional plans as a result of formative assessment. Classroom observation data.</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Student weekly formative data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43235"/>
                  </a:ext>
                </a:extLst>
              </a:tr>
              <a:tr h="1090630">
                <a:tc>
                  <a:txBody>
                    <a:bodyPr/>
                    <a:lstStyle/>
                    <a:p>
                      <a:pPr marL="0" marR="0" lvl="0">
                        <a:spcBef>
                          <a:spcPts val="0"/>
                        </a:spcBef>
                        <a:spcAft>
                          <a:spcPts val="0"/>
                        </a:spcAft>
                        <a:buNone/>
                      </a:pPr>
                      <a:r>
                        <a:rPr lang="en-US" sz="1100" b="1">
                          <a:effectLst/>
                          <a:latin typeface="Helvetica LT Std"/>
                          <a:ea typeface="Calibri" panose="020F0502020204030204" pitchFamily="34" charset="0"/>
                          <a:cs typeface="Calibri"/>
                        </a:rPr>
                        <a:t>3.Review current results for DSE students and create an individualized instructional plan for academic growth and implement</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IC and SELT with DSE Teachers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N/A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September 15, 2022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a:effectLst/>
                          <a:latin typeface="Calibri"/>
                          <a:ea typeface="Calibri" panose="020F0502020204030204" pitchFamily="34" charset="0"/>
                          <a:cs typeface="Calibri"/>
                        </a:rPr>
                        <a:t>Weekly formative assessment data.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spcBef>
                          <a:spcPts val="0"/>
                        </a:spcBef>
                        <a:spcAft>
                          <a:spcPts val="0"/>
                        </a:spcAft>
                        <a:buNone/>
                      </a:pPr>
                      <a:r>
                        <a:rPr lang="en-US" sz="1600" b="0" i="0" u="none" strike="noStrike" noProof="0">
                          <a:effectLst/>
                          <a:latin typeface="Calibri"/>
                        </a:rPr>
                        <a:t>Student weekly formative data</a:t>
                      </a:r>
                      <a:endParaRPr lang="en-US"/>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69685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4.</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25179"/>
                  </a:ext>
                </a:extLst>
              </a:tr>
              <a:tr h="1502112">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5.</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044471"/>
                  </a:ext>
                </a:extLst>
              </a:tr>
            </a:tbl>
          </a:graphicData>
        </a:graphic>
      </p:graphicFrame>
    </p:spTree>
    <p:extLst>
      <p:ext uri="{BB962C8B-B14F-4D97-AF65-F5344CB8AC3E}">
        <p14:creationId xmlns:p14="http://schemas.microsoft.com/office/powerpoint/2010/main" val="3253126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a:solidFill>
                  <a:srgbClr val="FFFFFF"/>
                </a:solidFill>
              </a:rPr>
              <a:t>Build Out Short Term Action Plans (STAP)</a:t>
            </a:r>
            <a:endParaRPr sz="2400">
              <a:solidFill>
                <a:srgbClr val="FFFFFF"/>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915989618"/>
              </p:ext>
            </p:extLst>
          </p:nvPr>
        </p:nvGraphicFramePr>
        <p:xfrm>
          <a:off x="0" y="808518"/>
          <a:ext cx="14630400" cy="82216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a:effectLst/>
                        </a:rPr>
                        <a:t>School Name: Toomer Elementary School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SES Name: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r h="411080">
                <a:tc>
                  <a:txBody>
                    <a:bodyPr/>
                    <a:lstStyle/>
                    <a:p>
                      <a:pPr marL="0" marR="0">
                        <a:spcBef>
                          <a:spcPts val="0"/>
                        </a:spcBef>
                        <a:spcAft>
                          <a:spcPts val="0"/>
                        </a:spcAft>
                      </a:pPr>
                      <a:r>
                        <a:rPr lang="en-US" sz="1300">
                          <a:effectLst/>
                        </a:rPr>
                        <a:t>Date STAP Started: 10/10/2022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Length of STAP:  45 Days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11543438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27672552"/>
              </p:ext>
            </p:extLst>
          </p:nvPr>
        </p:nvGraphicFramePr>
        <p:xfrm>
          <a:off x="-1" y="1630681"/>
          <a:ext cx="14630399" cy="9041319"/>
        </p:xfrm>
        <a:graphic>
          <a:graphicData uri="http://schemas.openxmlformats.org/drawingml/2006/table">
            <a:tbl>
              <a:tblPr firstRow="1" firstCol="1" bandRow="1"/>
              <a:tblGrid>
                <a:gridCol w="2403117">
                  <a:extLst>
                    <a:ext uri="{9D8B030D-6E8A-4147-A177-3AD203B41FA5}">
                      <a16:colId xmlns:a16="http://schemas.microsoft.com/office/drawing/2014/main" val="3840910938"/>
                    </a:ext>
                  </a:extLst>
                </a:gridCol>
                <a:gridCol w="1242158">
                  <a:extLst>
                    <a:ext uri="{9D8B030D-6E8A-4147-A177-3AD203B41FA5}">
                      <a16:colId xmlns:a16="http://schemas.microsoft.com/office/drawing/2014/main" val="4188174719"/>
                    </a:ext>
                  </a:extLst>
                </a:gridCol>
                <a:gridCol w="1242158">
                  <a:extLst>
                    <a:ext uri="{9D8B030D-6E8A-4147-A177-3AD203B41FA5}">
                      <a16:colId xmlns:a16="http://schemas.microsoft.com/office/drawing/2014/main" val="3818759916"/>
                    </a:ext>
                  </a:extLst>
                </a:gridCol>
                <a:gridCol w="1241192">
                  <a:extLst>
                    <a:ext uri="{9D8B030D-6E8A-4147-A177-3AD203B41FA5}">
                      <a16:colId xmlns:a16="http://schemas.microsoft.com/office/drawing/2014/main" val="3032202785"/>
                    </a:ext>
                  </a:extLst>
                </a:gridCol>
                <a:gridCol w="956994">
                  <a:extLst>
                    <a:ext uri="{9D8B030D-6E8A-4147-A177-3AD203B41FA5}">
                      <a16:colId xmlns:a16="http://schemas.microsoft.com/office/drawing/2014/main" val="2103793470"/>
                    </a:ext>
                  </a:extLst>
                </a:gridCol>
                <a:gridCol w="1257624">
                  <a:extLst>
                    <a:ext uri="{9D8B030D-6E8A-4147-A177-3AD203B41FA5}">
                      <a16:colId xmlns:a16="http://schemas.microsoft.com/office/drawing/2014/main" val="1006784121"/>
                    </a:ext>
                  </a:extLst>
                </a:gridCol>
                <a:gridCol w="2653482">
                  <a:extLst>
                    <a:ext uri="{9D8B030D-6E8A-4147-A177-3AD203B41FA5}">
                      <a16:colId xmlns:a16="http://schemas.microsoft.com/office/drawing/2014/main" val="3514797910"/>
                    </a:ext>
                  </a:extLst>
                </a:gridCol>
                <a:gridCol w="2503650">
                  <a:extLst>
                    <a:ext uri="{9D8B030D-6E8A-4147-A177-3AD203B41FA5}">
                      <a16:colId xmlns:a16="http://schemas.microsoft.com/office/drawing/2014/main" val="2445088698"/>
                    </a:ext>
                  </a:extLst>
                </a:gridCol>
                <a:gridCol w="1130024">
                  <a:extLst>
                    <a:ext uri="{9D8B030D-6E8A-4147-A177-3AD203B41FA5}">
                      <a16:colId xmlns:a16="http://schemas.microsoft.com/office/drawing/2014/main" val="3694663847"/>
                    </a:ext>
                  </a:extLst>
                </a:gridCol>
              </a:tblGrid>
              <a:tr h="733691">
                <a:tc gridSpan="9">
                  <a:txBody>
                    <a:bodyPr/>
                    <a:lstStyle/>
                    <a:p>
                      <a:pPr marL="0" marR="0" lvl="0" algn="l">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#1  &amp; 2 Increase ELA and Math proficiency by 5% </a:t>
                      </a:r>
                      <a:endParaRPr lang="en-US" sz="1600">
                        <a:effectLst/>
                        <a:latin typeface="Calibri"/>
                        <a:ea typeface="Calibri" panose="020F0502020204030204" pitchFamily="34" charset="0"/>
                        <a:cs typeface="Times New Roman"/>
                      </a:endParaRPr>
                    </a:p>
                    <a:p>
                      <a:pPr marL="0" marR="0" algn="ctr">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698432">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School Action Steps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GSCI Systems and Structures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Resources</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District Support</a:t>
                      </a:r>
                      <a:endParaRPr lang="en-US" sz="1600">
                        <a:effectLst/>
                        <a:latin typeface="Calibri"/>
                        <a:ea typeface="Calibri" panose="020F0502020204030204" pitchFamily="34" charset="0"/>
                        <a:cs typeface="Calibri"/>
                      </a:endParaRPr>
                    </a:p>
                    <a:p>
                      <a:pPr marL="0" marR="0" algn="ctr">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a:rPr>
                        <a:t>Timeline</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Position(s) Responsible</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Implementation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Student Progress Measurable Goal</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a:rPr>
                        <a:t>Completion of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1365504">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action steps will the school team implement to meet this goal?</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systems and structures is this action step a part of?</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resources are needed to implement the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support, if any, will the district  provide to implement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a:rPr>
                        <a:t>What is the intended date of completion of this action step?</a:t>
                      </a:r>
                      <a:endParaRPr lang="en-US" sz="1600">
                        <a:effectLst/>
                        <a:latin typeface="Times New Roman"/>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Who is responsible for monitoring the implementation of this action step?</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progress of implementation of this action step, and how will it be quantified? What measurable goal will be established to show implementation?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What data will be used to evaluate the impact of this action step on student performance, and how will it be quantified? What measurable goal will be established to show impact?</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a:rPr>
                        <a:t>Was this action step completed? Attach final CIT agenda that documents completion.</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3537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1. Monitoring of self-directed teacher data-protocol.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Data trackers </a:t>
                      </a:r>
                    </a:p>
                    <a:p>
                      <a:pPr marL="0" marR="0" lvl="0">
                        <a:spcBef>
                          <a:spcPts val="0"/>
                        </a:spcBef>
                        <a:spcAft>
                          <a:spcPts val="0"/>
                        </a:spcAft>
                        <a:buNone/>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N/A</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12/19/22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Data trackers </a:t>
                      </a:r>
                    </a:p>
                    <a:p>
                      <a:pPr marL="0" marR="0" lvl="0">
                        <a:spcBef>
                          <a:spcPts val="0"/>
                        </a:spcBef>
                        <a:spcAft>
                          <a:spcPts val="0"/>
                        </a:spcAft>
                        <a:buNone/>
                      </a:pPr>
                      <a:r>
                        <a:rPr lang="en-US" sz="1600">
                          <a:effectLst/>
                          <a:latin typeface="Calibri"/>
                          <a:ea typeface="Calibri" panose="020F0502020204030204" pitchFamily="34" charset="0"/>
                          <a:cs typeface="Calibri"/>
                        </a:rPr>
                        <a:t>Data protocol sheets </a:t>
                      </a:r>
                    </a:p>
                    <a:p>
                      <a:pPr marL="0" marR="0" lvl="0">
                        <a:spcBef>
                          <a:spcPts val="0"/>
                        </a:spcBef>
                        <a:spcAft>
                          <a:spcPts val="0"/>
                        </a:spcAft>
                        <a:buNone/>
                      </a:pPr>
                      <a:r>
                        <a:rPr lang="en-US" sz="1600">
                          <a:effectLst/>
                          <a:latin typeface="Calibri"/>
                          <a:ea typeface="Calibri" panose="020F0502020204030204" pitchFamily="34" charset="0"/>
                          <a:cs typeface="Calibri"/>
                        </a:rPr>
                        <a:t>Reteaching plans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IC Grades </a:t>
                      </a:r>
                    </a:p>
                    <a:p>
                      <a:pPr marL="0" marR="0" lvl="0">
                        <a:spcBef>
                          <a:spcPts val="0"/>
                        </a:spcBef>
                        <a:spcAft>
                          <a:spcPts val="0"/>
                        </a:spcAft>
                        <a:buNone/>
                      </a:pPr>
                      <a:r>
                        <a:rPr lang="en-US" sz="1600">
                          <a:effectLst/>
                          <a:latin typeface="Calibri"/>
                          <a:ea typeface="Calibri" panose="020F0502020204030204" pitchFamily="34" charset="0"/>
                          <a:cs typeface="Calibri"/>
                        </a:rPr>
                        <a:t>Improved CFU</a:t>
                      </a:r>
                    </a:p>
                    <a:p>
                      <a:pPr marL="0" marR="0" lvl="0">
                        <a:spcBef>
                          <a:spcPts val="0"/>
                        </a:spcBef>
                        <a:spcAft>
                          <a:spcPts val="0"/>
                        </a:spcAft>
                        <a:buNone/>
                      </a:pPr>
                      <a:r>
                        <a:rPr lang="en-US" sz="1600">
                          <a:effectLst/>
                          <a:latin typeface="Calibri"/>
                          <a:ea typeface="Calibri" panose="020F0502020204030204" pitchFamily="34" charset="0"/>
                          <a:cs typeface="Calibri"/>
                        </a:rPr>
                        <a:t>Formative assessments </a:t>
                      </a:r>
                    </a:p>
                    <a:p>
                      <a:pPr marL="0" marR="0" lvl="0">
                        <a:spcBef>
                          <a:spcPts val="0"/>
                        </a:spcBef>
                        <a:spcAft>
                          <a:spcPts val="0"/>
                        </a:spcAft>
                        <a:buNone/>
                      </a:pPr>
                      <a:r>
                        <a:rPr lang="en-US" sz="1600">
                          <a:effectLst/>
                          <a:latin typeface="Calibri"/>
                          <a:ea typeface="Calibri" panose="020F0502020204030204" pitchFamily="34" charset="0"/>
                          <a:cs typeface="Calibri"/>
                        </a:rPr>
                        <a:t>Growth on winter MAP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2. Create, share and monitor rubrics with clear expectations for each component of the literacy/ math block by Friday, November 4, 2022 </a:t>
                      </a:r>
                      <a:br>
                        <a:rPr lang="en-US" sz="1100" b="1">
                          <a:effectLst/>
                          <a:latin typeface="Helvetica LT Std"/>
                          <a:ea typeface="Calibri" panose="020F0502020204030204" pitchFamily="34" charset="0"/>
                          <a:cs typeface="Calibri"/>
                        </a:rPr>
                      </a:br>
                      <a:r>
                        <a:rPr lang="en-US" sz="1100" b="1">
                          <a:effectLst/>
                          <a:latin typeface="Helvetica LT Std"/>
                          <a:ea typeface="Calibri" panose="020F0502020204030204" pitchFamily="34" charset="0"/>
                          <a:cs typeface="Calibri"/>
                        </a:rPr>
                        <a:t>(will share with staff Tuesday, November 8, 2022) </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12/19/22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Review of the various components of the literacy block (observational data)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43235"/>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3. Analyze teacher self-reflection based on various components due from teachers  Friday, November 18, 2022 </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Google form </a:t>
                      </a:r>
                    </a:p>
                    <a:p>
                      <a:pPr marL="0" marR="0" lvl="0">
                        <a:spcBef>
                          <a:spcPts val="0"/>
                        </a:spcBef>
                        <a:spcAft>
                          <a:spcPts val="0"/>
                        </a:spcAft>
                        <a:buNone/>
                      </a:pPr>
                      <a:r>
                        <a:rPr lang="en-US" sz="1600">
                          <a:effectLst/>
                          <a:latin typeface="Calibri"/>
                          <a:ea typeface="Calibri" panose="020F0502020204030204" pitchFamily="34" charset="0"/>
                          <a:cs typeface="Calibri"/>
                        </a:rPr>
                        <a:t>Detailed rubrics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APS 5 </a:t>
                      </a:r>
                    </a:p>
                    <a:p>
                      <a:pPr marL="0" marR="0" lvl="0">
                        <a:spcBef>
                          <a:spcPts val="0"/>
                        </a:spcBef>
                        <a:spcAft>
                          <a:spcPts val="0"/>
                        </a:spcAft>
                        <a:buNone/>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12/19/22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Review of teaching expectations </a:t>
                      </a:r>
                    </a:p>
                    <a:p>
                      <a:pPr marL="0" marR="0" lvl="0">
                        <a:spcBef>
                          <a:spcPts val="0"/>
                        </a:spcBef>
                        <a:spcAft>
                          <a:spcPts val="0"/>
                        </a:spcAft>
                        <a:buNone/>
                      </a:pPr>
                      <a:r>
                        <a:rPr lang="en-US" sz="1600">
                          <a:effectLst/>
                          <a:latin typeface="Calibri"/>
                          <a:ea typeface="Calibri" panose="020F0502020204030204" pitchFamily="34" charset="0"/>
                          <a:cs typeface="Calibri"/>
                        </a:rPr>
                        <a:t>Teacher anecdotal notes  </a:t>
                      </a:r>
                    </a:p>
                    <a:p>
                      <a:pPr marL="0" marR="0" lvl="0">
                        <a:spcBef>
                          <a:spcPts val="0"/>
                        </a:spcBef>
                        <a:spcAft>
                          <a:spcPts val="0"/>
                        </a:spcAft>
                        <a:buNone/>
                      </a:pPr>
                      <a:r>
                        <a:rPr lang="en-US" sz="1600">
                          <a:effectLst/>
                          <a:latin typeface="Calibri"/>
                          <a:ea typeface="Calibri" panose="020F0502020204030204" pitchFamily="34" charset="0"/>
                          <a:cs typeface="Calibri"/>
                        </a:rPr>
                        <a:t>Components of teacher needs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Personalized learning </a:t>
                      </a:r>
                    </a:p>
                    <a:p>
                      <a:pPr marL="0" marR="0" lvl="0">
                        <a:spcBef>
                          <a:spcPts val="0"/>
                        </a:spcBef>
                        <a:spcAft>
                          <a:spcPts val="0"/>
                        </a:spcAft>
                        <a:buNone/>
                      </a:pPr>
                      <a:r>
                        <a:rPr lang="en-US" sz="1600">
                          <a:effectLst/>
                          <a:latin typeface="Calibri"/>
                          <a:ea typeface="Calibri" panose="020F0502020204030204" pitchFamily="34" charset="0"/>
                          <a:cs typeface="Calibri"/>
                        </a:rPr>
                        <a:t>MAP Growth data </a:t>
                      </a:r>
                    </a:p>
                    <a:p>
                      <a:pPr marL="0" marR="0" lvl="0">
                        <a:spcBef>
                          <a:spcPts val="0"/>
                        </a:spcBef>
                        <a:spcAft>
                          <a:spcPts val="0"/>
                        </a:spcAft>
                        <a:buNone/>
                      </a:pPr>
                      <a:r>
                        <a:rPr lang="en-US" sz="1600">
                          <a:effectLst/>
                          <a:latin typeface="Calibri"/>
                          <a:ea typeface="Calibri" panose="020F0502020204030204" pitchFamily="34" charset="0"/>
                          <a:cs typeface="Calibri"/>
                        </a:rPr>
                        <a:t>CFU &amp; in-the-moment redirection/strategic lifts</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69685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4. Create a peer review template and a triangulation protocol (admin observation, self-reflection, &amp; peer review) </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Forms</a:t>
                      </a:r>
                    </a:p>
                    <a:p>
                      <a:pPr marL="0" marR="0" lvl="0">
                        <a:spcBef>
                          <a:spcPts val="0"/>
                        </a:spcBef>
                        <a:spcAft>
                          <a:spcPts val="0"/>
                        </a:spcAft>
                        <a:buNone/>
                      </a:pPr>
                      <a:r>
                        <a:rPr lang="en-US" sz="1600">
                          <a:effectLst/>
                          <a:latin typeface="Calibri"/>
                          <a:ea typeface="Calibri" panose="020F0502020204030204" pitchFamily="34" charset="0"/>
                          <a:cs typeface="Calibri"/>
                        </a:rPr>
                        <a:t>Common vocabulary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12/19/22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100% of teachers have completed self-assessment and have at least 2 peer-reviews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Changed pedagogical practices that impact student learning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25179"/>
                  </a:ext>
                </a:extLst>
              </a:tr>
              <a:tr h="1502112">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5. Develop a PD plan that includes coaching cycle, professional learning, and peer review</a:t>
                      </a: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Differentiated excel sheet with teacher needs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Kickup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12/19/22</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Principal</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Percentage of teachers moving from Tier III &amp; IV back to Tier I &amp; II. </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ea typeface="Calibri" panose="020F0502020204030204" pitchFamily="34" charset="0"/>
                          <a:cs typeface="Calibri"/>
                        </a:rPr>
                        <a:t>Differentiated/targeted path and pace trickled down from PLC support</a:t>
                      </a: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a:ea typeface="Calibri" panose="020F0502020204030204" pitchFamily="34" charset="0"/>
                        <a:cs typeface="Calibri"/>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044471"/>
                  </a:ext>
                </a:extLst>
              </a:tr>
            </a:tbl>
          </a:graphicData>
        </a:graphic>
      </p:graphicFrame>
    </p:spTree>
    <p:extLst>
      <p:ext uri="{BB962C8B-B14F-4D97-AF65-F5344CB8AC3E}">
        <p14:creationId xmlns:p14="http://schemas.microsoft.com/office/powerpoint/2010/main" val="402428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a:solidFill>
                  <a:srgbClr val="FFFFFF"/>
                </a:solidFill>
              </a:rPr>
              <a:t>Build Out Short Term Action Plans (STAP)</a:t>
            </a:r>
            <a:endParaRPr sz="2400">
              <a:solidFill>
                <a:srgbClr val="FFFFFF"/>
              </a:solidFill>
            </a:endParaRPr>
          </a:p>
        </p:txBody>
      </p:sp>
      <p:graphicFrame>
        <p:nvGraphicFramePr>
          <p:cNvPr id="2" name="Table 1"/>
          <p:cNvGraphicFramePr>
            <a:graphicFrameLocks noGrp="1"/>
          </p:cNvGraphicFramePr>
          <p:nvPr/>
        </p:nvGraphicFramePr>
        <p:xfrm>
          <a:off x="0" y="808518"/>
          <a:ext cx="14630400" cy="82216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a:effectLst/>
                        </a:rPr>
                        <a:t>School Name: Toomer Elementary School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SES Name: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r h="411080">
                <a:tc>
                  <a:txBody>
                    <a:bodyPr/>
                    <a:lstStyle/>
                    <a:p>
                      <a:pPr marL="0" marR="0">
                        <a:spcBef>
                          <a:spcPts val="0"/>
                        </a:spcBef>
                        <a:spcAft>
                          <a:spcPts val="0"/>
                        </a:spcAft>
                      </a:pPr>
                      <a:r>
                        <a:rPr lang="en-US" sz="1300">
                          <a:effectLst/>
                        </a:rPr>
                        <a:t>Date STAP Started: 10/10/2022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Length of STAP:  45 Days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1154343810"/>
                  </a:ext>
                </a:extLst>
              </a:tr>
            </a:tbl>
          </a:graphicData>
        </a:graphic>
      </p:graphicFrame>
      <p:graphicFrame>
        <p:nvGraphicFramePr>
          <p:cNvPr id="6" name="Table 5"/>
          <p:cNvGraphicFramePr>
            <a:graphicFrameLocks noGrp="1"/>
          </p:cNvGraphicFramePr>
          <p:nvPr/>
        </p:nvGraphicFramePr>
        <p:xfrm>
          <a:off x="-1" y="1630681"/>
          <a:ext cx="14630399" cy="8662259"/>
        </p:xfrm>
        <a:graphic>
          <a:graphicData uri="http://schemas.openxmlformats.org/drawingml/2006/table">
            <a:tbl>
              <a:tblPr firstRow="1" firstCol="1" bandRow="1"/>
              <a:tblGrid>
                <a:gridCol w="2403117">
                  <a:extLst>
                    <a:ext uri="{9D8B030D-6E8A-4147-A177-3AD203B41FA5}">
                      <a16:colId xmlns:a16="http://schemas.microsoft.com/office/drawing/2014/main" val="3840910938"/>
                    </a:ext>
                  </a:extLst>
                </a:gridCol>
                <a:gridCol w="1242158">
                  <a:extLst>
                    <a:ext uri="{9D8B030D-6E8A-4147-A177-3AD203B41FA5}">
                      <a16:colId xmlns:a16="http://schemas.microsoft.com/office/drawing/2014/main" val="4188174719"/>
                    </a:ext>
                  </a:extLst>
                </a:gridCol>
                <a:gridCol w="1242158">
                  <a:extLst>
                    <a:ext uri="{9D8B030D-6E8A-4147-A177-3AD203B41FA5}">
                      <a16:colId xmlns:a16="http://schemas.microsoft.com/office/drawing/2014/main" val="3818759916"/>
                    </a:ext>
                  </a:extLst>
                </a:gridCol>
                <a:gridCol w="1241192">
                  <a:extLst>
                    <a:ext uri="{9D8B030D-6E8A-4147-A177-3AD203B41FA5}">
                      <a16:colId xmlns:a16="http://schemas.microsoft.com/office/drawing/2014/main" val="3032202785"/>
                    </a:ext>
                  </a:extLst>
                </a:gridCol>
                <a:gridCol w="956994">
                  <a:extLst>
                    <a:ext uri="{9D8B030D-6E8A-4147-A177-3AD203B41FA5}">
                      <a16:colId xmlns:a16="http://schemas.microsoft.com/office/drawing/2014/main" val="2103793470"/>
                    </a:ext>
                  </a:extLst>
                </a:gridCol>
                <a:gridCol w="1257624">
                  <a:extLst>
                    <a:ext uri="{9D8B030D-6E8A-4147-A177-3AD203B41FA5}">
                      <a16:colId xmlns:a16="http://schemas.microsoft.com/office/drawing/2014/main" val="1006784121"/>
                    </a:ext>
                  </a:extLst>
                </a:gridCol>
                <a:gridCol w="2653482">
                  <a:extLst>
                    <a:ext uri="{9D8B030D-6E8A-4147-A177-3AD203B41FA5}">
                      <a16:colId xmlns:a16="http://schemas.microsoft.com/office/drawing/2014/main" val="3514797910"/>
                    </a:ext>
                  </a:extLst>
                </a:gridCol>
                <a:gridCol w="2503650">
                  <a:extLst>
                    <a:ext uri="{9D8B030D-6E8A-4147-A177-3AD203B41FA5}">
                      <a16:colId xmlns:a16="http://schemas.microsoft.com/office/drawing/2014/main" val="2445088698"/>
                    </a:ext>
                  </a:extLst>
                </a:gridCol>
                <a:gridCol w="1130024">
                  <a:extLst>
                    <a:ext uri="{9D8B030D-6E8A-4147-A177-3AD203B41FA5}">
                      <a16:colId xmlns:a16="http://schemas.microsoft.com/office/drawing/2014/main" val="3694663847"/>
                    </a:ext>
                  </a:extLst>
                </a:gridCol>
              </a:tblGrid>
              <a:tr h="733691">
                <a:tc gridSpan="9">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panose="02020603050405020304" pitchFamily="18" charset="0"/>
                        </a:rPr>
                        <a:t>Continuous Improvement Plan Goal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698432">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School Action Steps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GSCI Systems and Structures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Resources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District Support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a:solidFill>
                            <a:srgbClr val="FFFFFF"/>
                          </a:solidFill>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Timeline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Position(s) Responsible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Implementation Measurable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Student Progress Measurable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Completion of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1365504">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action steps will the school team implement to meet this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systems and structures is this action step a part of?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resources are needed to implement the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support, if any, will the district  provide to implement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is the intended date of completion of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Who is responsible for monitoring the implementation of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data will be used to evaluate the progress of implementation of this action step, and how will it be quantified? What measurable goal will be established to show implementation?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data will be used to evaluate the impact of this action step on student performance, and how will it be quantified? What measurable goal will be established to show impact?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Was this action step completed? Attach final CIT agenda that documents completion.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3537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43235"/>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69685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25179"/>
                  </a:ext>
                </a:extLst>
              </a:tr>
              <a:tr h="1502112">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044471"/>
                  </a:ext>
                </a:extLst>
              </a:tr>
            </a:tbl>
          </a:graphicData>
        </a:graphic>
      </p:graphicFrame>
    </p:spTree>
    <p:extLst>
      <p:ext uri="{BB962C8B-B14F-4D97-AF65-F5344CB8AC3E}">
        <p14:creationId xmlns:p14="http://schemas.microsoft.com/office/powerpoint/2010/main" val="241042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a:solidFill>
                  <a:srgbClr val="FFFFFF"/>
                </a:solidFill>
              </a:rPr>
              <a:t>Build Out Short Term Action Plans (STAP)</a:t>
            </a:r>
            <a:endParaRPr sz="2400">
              <a:solidFill>
                <a:srgbClr val="FFFFFF"/>
              </a:solidFill>
            </a:endParaRPr>
          </a:p>
        </p:txBody>
      </p:sp>
      <p:graphicFrame>
        <p:nvGraphicFramePr>
          <p:cNvPr id="2" name="Table 1"/>
          <p:cNvGraphicFramePr>
            <a:graphicFrameLocks noGrp="1"/>
          </p:cNvGraphicFramePr>
          <p:nvPr/>
        </p:nvGraphicFramePr>
        <p:xfrm>
          <a:off x="0" y="808518"/>
          <a:ext cx="14630400" cy="82216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a:effectLst/>
                        </a:rPr>
                        <a:t>School Name: Toomer Elementary School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SES Name: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r h="411080">
                <a:tc>
                  <a:txBody>
                    <a:bodyPr/>
                    <a:lstStyle/>
                    <a:p>
                      <a:pPr marL="0" marR="0">
                        <a:spcBef>
                          <a:spcPts val="0"/>
                        </a:spcBef>
                        <a:spcAft>
                          <a:spcPts val="0"/>
                        </a:spcAft>
                      </a:pPr>
                      <a:r>
                        <a:rPr lang="en-US" sz="1300">
                          <a:effectLst/>
                        </a:rPr>
                        <a:t>Date STAP Started: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a:effectLst/>
                        </a:rPr>
                        <a:t>Length of STAP: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1154343810"/>
                  </a:ext>
                </a:extLst>
              </a:tr>
            </a:tbl>
          </a:graphicData>
        </a:graphic>
      </p:graphicFrame>
      <p:graphicFrame>
        <p:nvGraphicFramePr>
          <p:cNvPr id="6" name="Table 5"/>
          <p:cNvGraphicFramePr>
            <a:graphicFrameLocks noGrp="1"/>
          </p:cNvGraphicFramePr>
          <p:nvPr/>
        </p:nvGraphicFramePr>
        <p:xfrm>
          <a:off x="-1" y="1630681"/>
          <a:ext cx="14630399" cy="8662259"/>
        </p:xfrm>
        <a:graphic>
          <a:graphicData uri="http://schemas.openxmlformats.org/drawingml/2006/table">
            <a:tbl>
              <a:tblPr firstRow="1" firstCol="1" bandRow="1"/>
              <a:tblGrid>
                <a:gridCol w="2403117">
                  <a:extLst>
                    <a:ext uri="{9D8B030D-6E8A-4147-A177-3AD203B41FA5}">
                      <a16:colId xmlns:a16="http://schemas.microsoft.com/office/drawing/2014/main" val="3840910938"/>
                    </a:ext>
                  </a:extLst>
                </a:gridCol>
                <a:gridCol w="1242158">
                  <a:extLst>
                    <a:ext uri="{9D8B030D-6E8A-4147-A177-3AD203B41FA5}">
                      <a16:colId xmlns:a16="http://schemas.microsoft.com/office/drawing/2014/main" val="4188174719"/>
                    </a:ext>
                  </a:extLst>
                </a:gridCol>
                <a:gridCol w="1242158">
                  <a:extLst>
                    <a:ext uri="{9D8B030D-6E8A-4147-A177-3AD203B41FA5}">
                      <a16:colId xmlns:a16="http://schemas.microsoft.com/office/drawing/2014/main" val="3818759916"/>
                    </a:ext>
                  </a:extLst>
                </a:gridCol>
                <a:gridCol w="1241192">
                  <a:extLst>
                    <a:ext uri="{9D8B030D-6E8A-4147-A177-3AD203B41FA5}">
                      <a16:colId xmlns:a16="http://schemas.microsoft.com/office/drawing/2014/main" val="3032202785"/>
                    </a:ext>
                  </a:extLst>
                </a:gridCol>
                <a:gridCol w="956994">
                  <a:extLst>
                    <a:ext uri="{9D8B030D-6E8A-4147-A177-3AD203B41FA5}">
                      <a16:colId xmlns:a16="http://schemas.microsoft.com/office/drawing/2014/main" val="2103793470"/>
                    </a:ext>
                  </a:extLst>
                </a:gridCol>
                <a:gridCol w="1257624">
                  <a:extLst>
                    <a:ext uri="{9D8B030D-6E8A-4147-A177-3AD203B41FA5}">
                      <a16:colId xmlns:a16="http://schemas.microsoft.com/office/drawing/2014/main" val="1006784121"/>
                    </a:ext>
                  </a:extLst>
                </a:gridCol>
                <a:gridCol w="2653482">
                  <a:extLst>
                    <a:ext uri="{9D8B030D-6E8A-4147-A177-3AD203B41FA5}">
                      <a16:colId xmlns:a16="http://schemas.microsoft.com/office/drawing/2014/main" val="3514797910"/>
                    </a:ext>
                  </a:extLst>
                </a:gridCol>
                <a:gridCol w="2503650">
                  <a:extLst>
                    <a:ext uri="{9D8B030D-6E8A-4147-A177-3AD203B41FA5}">
                      <a16:colId xmlns:a16="http://schemas.microsoft.com/office/drawing/2014/main" val="2445088698"/>
                    </a:ext>
                  </a:extLst>
                </a:gridCol>
                <a:gridCol w="1130024">
                  <a:extLst>
                    <a:ext uri="{9D8B030D-6E8A-4147-A177-3AD203B41FA5}">
                      <a16:colId xmlns:a16="http://schemas.microsoft.com/office/drawing/2014/main" val="3694663847"/>
                    </a:ext>
                  </a:extLst>
                </a:gridCol>
              </a:tblGrid>
              <a:tr h="733691">
                <a:tc gridSpan="9">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panose="02020603050405020304" pitchFamily="18" charset="0"/>
                        </a:rPr>
                        <a:t>Continuous Improvement Plan Goal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698432">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School Action Steps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GSCI Systems and Structures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Resources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District Support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a:solidFill>
                            <a:srgbClr val="FFFFFF"/>
                          </a:solidFill>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Times New Roman" panose="02020603050405020304" pitchFamily="18" charset="0"/>
                          <a:cs typeface="Calibri" panose="020F0502020204030204" pitchFamily="34" charset="0"/>
                        </a:rPr>
                        <a:t>Timeline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Position(s) Responsible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Implementation Measurable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Student Progress Measurable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ctr">
                        <a:spcBef>
                          <a:spcPts val="0"/>
                        </a:spcBef>
                        <a:spcAft>
                          <a:spcPts val="0"/>
                        </a:spcAft>
                      </a:pPr>
                      <a:r>
                        <a:rPr lang="en-US" sz="1100" b="1">
                          <a:solidFill>
                            <a:srgbClr val="FFFFFF"/>
                          </a:solidFill>
                          <a:effectLst/>
                          <a:latin typeface="Helvetica LT Std"/>
                          <a:ea typeface="Calibri" panose="020F0502020204030204" pitchFamily="34" charset="0"/>
                          <a:cs typeface="Calibri" panose="020F0502020204030204" pitchFamily="34" charset="0"/>
                        </a:rPr>
                        <a:t>Completion of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1365504">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action steps will the school team implement to meet this goal?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systems and structures is this action step a part of?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resources are needed to implement the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support, if any, will the district  provide to implement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solidFill>
                            <a:srgbClr val="000000"/>
                          </a:solidFill>
                          <a:effectLst/>
                          <a:latin typeface="Helvetica LT Std"/>
                          <a:ea typeface="Times New Roman" panose="02020603050405020304" pitchFamily="18" charset="0"/>
                          <a:cs typeface="Calibri" panose="020F0502020204030204" pitchFamily="34" charset="0"/>
                        </a:rPr>
                        <a:t>What is the intended date of completion of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Who is responsible for monitoring the implementation of this action step?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data will be used to evaluate the progress of implementation of this action step, and how will it be quantified? What measurable goal will be established to show implementation?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What data will be used to evaluate the impact of this action step on student performance, and how will it be quantified? What measurable goal will be established to show impact?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Helvetica LT Std"/>
                          <a:ea typeface="Calibri" panose="020F0502020204030204" pitchFamily="34" charset="0"/>
                          <a:cs typeface="Calibri" panose="020F0502020204030204" pitchFamily="34" charset="0"/>
                        </a:rPr>
                        <a:t>Was this action step completed? Attach final CIT agenda that documents completion.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3537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43235"/>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696853"/>
                  </a:ext>
                </a:extLst>
              </a:tr>
              <a:tr h="1090630">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25179"/>
                  </a:ext>
                </a:extLst>
              </a:tr>
              <a:tr h="1502112">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Helvetica LT Std"/>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045" marR="90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044471"/>
                  </a:ext>
                </a:extLst>
              </a:tr>
            </a:tbl>
          </a:graphicData>
        </a:graphic>
      </p:graphicFrame>
    </p:spTree>
    <p:extLst>
      <p:ext uri="{BB962C8B-B14F-4D97-AF65-F5344CB8AC3E}">
        <p14:creationId xmlns:p14="http://schemas.microsoft.com/office/powerpoint/2010/main" val="1848928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10"/>
          <p:cNvSpPr/>
          <p:nvPr/>
        </p:nvSpPr>
        <p:spPr>
          <a:xfrm>
            <a:off x="0" y="17473"/>
            <a:ext cx="14630400" cy="573930"/>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sp>
        <p:nvSpPr>
          <p:cNvPr id="269" name="Google Shape;269;p10"/>
          <p:cNvSpPr/>
          <p:nvPr/>
        </p:nvSpPr>
        <p:spPr>
          <a:xfrm>
            <a:off x="13168320" y="110842"/>
            <a:ext cx="8735" cy="387192"/>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270" name="Google Shape;270;p10"/>
          <p:cNvSpPr/>
          <p:nvPr/>
        </p:nvSpPr>
        <p:spPr>
          <a:xfrm>
            <a:off x="13159902" y="0"/>
            <a:ext cx="1453034" cy="57393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Appendix</a:t>
            </a:r>
            <a:endParaRPr sz="1680" b="1"/>
          </a:p>
        </p:txBody>
      </p:sp>
      <p:sp>
        <p:nvSpPr>
          <p:cNvPr id="271" name="Google Shape;271;p10"/>
          <p:cNvSpPr/>
          <p:nvPr/>
        </p:nvSpPr>
        <p:spPr>
          <a:xfrm>
            <a:off x="164123" y="-47616"/>
            <a:ext cx="4772124" cy="573930"/>
          </a:xfrm>
          <a:prstGeom prst="roundRect">
            <a:avLst>
              <a:gd name="adj" fmla="val 0"/>
            </a:avLst>
          </a:prstGeom>
          <a:noFill/>
          <a:ln>
            <a:noFill/>
          </a:ln>
        </p:spPr>
        <p:txBody>
          <a:bodyPr spcFirstLastPara="1" wrap="square" lIns="95970" tIns="95970" rIns="95970" bIns="95970" anchor="ctr" anchorCtr="0">
            <a:noAutofit/>
          </a:bodyPr>
          <a:lstStyle/>
          <a:p>
            <a:pPr>
              <a:buSzPts val="1600"/>
            </a:pPr>
            <a:r>
              <a:rPr lang="en-US" sz="2240" b="1">
                <a:solidFill>
                  <a:schemeClr val="dk1"/>
                </a:solidFill>
              </a:rPr>
              <a:t>School Name</a:t>
            </a:r>
            <a:endParaRPr sz="2240" b="1"/>
          </a:p>
        </p:txBody>
      </p:sp>
      <p:sp>
        <p:nvSpPr>
          <p:cNvPr id="272" name="Google Shape;272;p10"/>
          <p:cNvSpPr txBox="1"/>
          <p:nvPr/>
        </p:nvSpPr>
        <p:spPr>
          <a:xfrm>
            <a:off x="0" y="684048"/>
            <a:ext cx="14612936" cy="4739717"/>
          </a:xfrm>
          <a:prstGeom prst="rect">
            <a:avLst/>
          </a:prstGeom>
          <a:solidFill>
            <a:srgbClr val="F6B26B"/>
          </a:solidFill>
          <a:ln>
            <a:noFill/>
          </a:ln>
        </p:spPr>
        <p:txBody>
          <a:bodyPr spcFirstLastPara="1" wrap="square" lIns="127995" tIns="127995" rIns="127995" bIns="127995" anchor="t" anchorCtr="0">
            <a:spAutoFit/>
          </a:bodyPr>
          <a:lstStyle/>
          <a:p>
            <a:pPr>
              <a:buSzPts val="1800"/>
            </a:pPr>
            <a:r>
              <a:rPr lang="en-US" sz="2660" b="1"/>
              <a:t>Quarterly Continuous Improvement Check-in: The next section is required for Tier 1 and 2 school. This will be completed at your first CIP support check-in</a:t>
            </a:r>
            <a:endParaRPr sz="2660" b="1"/>
          </a:p>
          <a:p>
            <a:pPr>
              <a:buSzPts val="1800"/>
            </a:pPr>
            <a:endParaRPr sz="2520" b="1"/>
          </a:p>
          <a:p>
            <a:pPr>
              <a:buSzPts val="1800"/>
            </a:pPr>
            <a:r>
              <a:rPr lang="en-US" sz="2660"/>
              <a:t>Things to consider: </a:t>
            </a:r>
            <a:endParaRPr sz="2660"/>
          </a:p>
          <a:p>
            <a:pPr marL="640098" indent="-497854">
              <a:buSzPts val="2000"/>
              <a:buFont typeface="Arial"/>
              <a:buChar char="●"/>
            </a:pPr>
            <a:r>
              <a:rPr lang="en-US" sz="2660"/>
              <a:t>Based on my year long CIP plan, what are the actions that the school has already completed?</a:t>
            </a:r>
          </a:p>
          <a:p>
            <a:pPr marL="640098" indent="-497854">
              <a:buSzPts val="2000"/>
              <a:buFont typeface="Arial"/>
              <a:buChar char="●"/>
            </a:pPr>
            <a:r>
              <a:rPr lang="en-US" sz="2660"/>
              <a:t>What data supports the completion of this action step and success criteria (both implementation and student achievement)? What artifacts have you collected to </a:t>
            </a:r>
            <a:endParaRPr sz="2660"/>
          </a:p>
          <a:p>
            <a:pPr marL="640098" indent="-497854">
              <a:buSzPts val="2000"/>
              <a:buFont typeface="Arial"/>
              <a:buChar char="●"/>
            </a:pPr>
            <a:r>
              <a:rPr lang="en-US" sz="2660"/>
              <a:t>What resources (human/non-human) are needed to implement action steps?</a:t>
            </a:r>
            <a:endParaRPr sz="2660"/>
          </a:p>
          <a:p>
            <a:pPr marL="640098" indent="-497854">
              <a:buSzPts val="2000"/>
              <a:buFont typeface="Arial"/>
              <a:buChar char="●"/>
            </a:pPr>
            <a:r>
              <a:rPr lang="en-US" sz="2660"/>
              <a:t>What district support will  you need to implement action steps?</a:t>
            </a:r>
            <a:endParaRPr sz="2660"/>
          </a:p>
          <a:p>
            <a:pPr marL="640098" indent="-497854">
              <a:buSzPts val="2000"/>
              <a:buFont typeface="Arial"/>
              <a:buChar char="●"/>
            </a:pPr>
            <a:r>
              <a:rPr lang="en-US" sz="2660"/>
              <a:t>What is the proposed date of completion of action steps? </a:t>
            </a:r>
          </a:p>
        </p:txBody>
      </p:sp>
    </p:spTree>
    <p:extLst>
      <p:ext uri="{BB962C8B-B14F-4D97-AF65-F5344CB8AC3E}">
        <p14:creationId xmlns:p14="http://schemas.microsoft.com/office/powerpoint/2010/main" val="1131682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b="1">
                <a:solidFill>
                  <a:srgbClr val="FFFFFF"/>
                </a:solidFill>
              </a:rPr>
              <a:t>Quarterly Continuous Improvement Check-In</a:t>
            </a:r>
            <a:endParaRPr sz="2400" b="1">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605975105"/>
              </p:ext>
            </p:extLst>
          </p:nvPr>
        </p:nvGraphicFramePr>
        <p:xfrm>
          <a:off x="1" y="774757"/>
          <a:ext cx="14630400" cy="41108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b="0">
                          <a:effectLst/>
                        </a:rPr>
                        <a:t>School Name: </a:t>
                      </a:r>
                      <a:r>
                        <a:rPr lang="en-US" sz="1600" b="0">
                          <a:effectLst/>
                          <a:latin typeface="Calibri"/>
                          <a:cs typeface="Times New Roman"/>
                        </a:rPr>
                        <a:t>Toomer Elementary School </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b="1">
                          <a:effectLst/>
                          <a:latin typeface="Calibri"/>
                          <a:ea typeface="Calibri" panose="020F0502020204030204" pitchFamily="34" charset="0"/>
                          <a:cs typeface="Calibri"/>
                        </a:rPr>
                        <a:t>Associate</a:t>
                      </a:r>
                      <a:r>
                        <a:rPr lang="en-US" sz="1300" b="1" baseline="0">
                          <a:effectLst/>
                          <a:latin typeface="Calibri"/>
                          <a:ea typeface="Calibri" panose="020F0502020204030204" pitchFamily="34" charset="0"/>
                          <a:cs typeface="Calibri"/>
                        </a:rPr>
                        <a:t> Superintendent:</a:t>
                      </a:r>
                      <a:endParaRPr lang="en-US" sz="1600" b="1">
                        <a:effectLst/>
                        <a:latin typeface="Calibri"/>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85894786"/>
              </p:ext>
            </p:extLst>
          </p:nvPr>
        </p:nvGraphicFramePr>
        <p:xfrm>
          <a:off x="-1" y="1185837"/>
          <a:ext cx="14630399" cy="8859517"/>
        </p:xfrm>
        <a:graphic>
          <a:graphicData uri="http://schemas.openxmlformats.org/drawingml/2006/table">
            <a:tbl>
              <a:tblPr firstRow="1" firstCol="1" bandRow="1"/>
              <a:tblGrid>
                <a:gridCol w="7315199">
                  <a:extLst>
                    <a:ext uri="{9D8B030D-6E8A-4147-A177-3AD203B41FA5}">
                      <a16:colId xmlns:a16="http://schemas.microsoft.com/office/drawing/2014/main" val="3840910938"/>
                    </a:ext>
                  </a:extLst>
                </a:gridCol>
                <a:gridCol w="3657600">
                  <a:extLst>
                    <a:ext uri="{9D8B030D-6E8A-4147-A177-3AD203B41FA5}">
                      <a16:colId xmlns:a16="http://schemas.microsoft.com/office/drawing/2014/main" val="2770399664"/>
                    </a:ext>
                  </a:extLst>
                </a:gridCol>
                <a:gridCol w="3657600">
                  <a:extLst>
                    <a:ext uri="{9D8B030D-6E8A-4147-A177-3AD203B41FA5}">
                      <a16:colId xmlns:a16="http://schemas.microsoft.com/office/drawing/2014/main" val="562236726"/>
                    </a:ext>
                  </a:extLst>
                </a:gridCol>
              </a:tblGrid>
              <a:tr h="697399">
                <a:tc gridSpan="3">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#1:</a:t>
                      </a:r>
                      <a:r>
                        <a:rPr lang="en-US" sz="1100" b="1">
                          <a:solidFill>
                            <a:srgbClr val="FFFFFF"/>
                          </a:solidFill>
                          <a:effectLst/>
                          <a:latin typeface="Helvetica LT Std"/>
                          <a:ea typeface="Calibri" panose="020F0502020204030204" pitchFamily="34" charset="0"/>
                          <a:cs typeface="Calibri"/>
                        </a:rPr>
                        <a:t> </a:t>
                      </a:r>
                      <a:endParaRPr lang="en-US" sz="1600" b="1">
                        <a:effectLst/>
                        <a:latin typeface="Calibri"/>
                        <a:ea typeface="Calibri" panose="020F0502020204030204" pitchFamily="34" charset="0"/>
                        <a:cs typeface="Calibri"/>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727335">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Completed</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Evidence</a:t>
                      </a:r>
                      <a:r>
                        <a:rPr lang="en-US" sz="1600" b="1" baseline="0">
                          <a:effectLst/>
                          <a:latin typeface="Calibri"/>
                          <a:ea typeface="Calibri" panose="020F0502020204030204" pitchFamily="34" charset="0"/>
                          <a:cs typeface="Times New Roman"/>
                        </a:rPr>
                        <a:t> of Completed Actions Steps (Implementation or Student/Teacher progress data)</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Artifacts available</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530757">
                <a:tc>
                  <a:txBody>
                    <a:bodyPr/>
                    <a:lstStyle/>
                    <a:p>
                      <a:pPr marL="0" marR="0">
                        <a:spcBef>
                          <a:spcPts val="0"/>
                        </a:spcBef>
                        <a:spcAft>
                          <a:spcPts val="0"/>
                        </a:spcAft>
                      </a:pPr>
                      <a:r>
                        <a:rPr lang="en-US" sz="1400" b="1">
                          <a:effectLst/>
                          <a:latin typeface="Helvetica LT Std"/>
                          <a:ea typeface="Calibri" panose="020F0502020204030204" pitchFamily="34" charset="0"/>
                          <a:cs typeface="Calibri"/>
                        </a:rPr>
                        <a:t>1. Monitoring plan for teacher use of best practices for ELA Instruction</a:t>
                      </a:r>
                      <a:endParaRPr lang="en-US" sz="1400">
                        <a:effectLst/>
                        <a:latin typeface="Helvetica LT Std"/>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a:latin typeface="Helvetica LT Std"/>
                        </a:rPr>
                        <a:t>PLC data, evidence in Kick up</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a:latin typeface="Helvetica LT Std"/>
                        </a:rPr>
                        <a:t>Kickup, calendar, sign in sheets, lesson plans</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530757">
                <a:tc>
                  <a:txBody>
                    <a:bodyPr/>
                    <a:lstStyle/>
                    <a:p>
                      <a:pPr marL="0" marR="0">
                        <a:spcBef>
                          <a:spcPts val="0"/>
                        </a:spcBef>
                        <a:spcAft>
                          <a:spcPts val="0"/>
                        </a:spcAft>
                      </a:pPr>
                      <a:r>
                        <a:rPr lang="en-US" sz="1400">
                          <a:effectLst/>
                          <a:latin typeface="Helvetica LT Std"/>
                          <a:ea typeface="Calibri" panose="020F0502020204030204" pitchFamily="34" charset="0"/>
                          <a:cs typeface="Times New Roman"/>
                        </a:rPr>
                        <a:t>2. Implement data review plan with follow action steps</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a:latin typeface="Helvetica LT Std"/>
                        </a:rPr>
                        <a:t>Data collection, reteaching plans, data binder, observations in kickup</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Helvetica LT Std"/>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206250"/>
                  </a:ext>
                </a:extLst>
              </a:tr>
              <a:tr h="530757">
                <a:tc>
                  <a:txBody>
                    <a:bodyPr/>
                    <a:lstStyle/>
                    <a:p>
                      <a:pPr marL="0" marR="0">
                        <a:spcBef>
                          <a:spcPts val="0"/>
                        </a:spcBef>
                        <a:spcAft>
                          <a:spcPts val="0"/>
                        </a:spcAft>
                      </a:pPr>
                      <a:r>
                        <a:rPr lang="en-US" sz="1400">
                          <a:effectLst/>
                          <a:latin typeface="Helvetica LT Std"/>
                          <a:ea typeface="Calibri" panose="020F0502020204030204" pitchFamily="34" charset="0"/>
                          <a:cs typeface="Times New Roman"/>
                        </a:rPr>
                        <a:t>3. Review current results for DSE students and create and individualized instructional plan for academic growth. </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a:latin typeface="Helvetica LT Std"/>
                        </a:rPr>
                        <a:t>Co-teacher data collection, reteaching, data binder</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a:latin typeface="Helvetica LT Std"/>
                        </a:rPr>
                        <a:t>Reteaching plan</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598320"/>
                  </a:ext>
                </a:extLst>
              </a:tr>
              <a:tr h="530757">
                <a:tc gridSpan="3">
                  <a:txBody>
                    <a:bodyPr/>
                    <a:lstStyle/>
                    <a:p>
                      <a:pPr marL="0" marR="0">
                        <a:spcBef>
                          <a:spcPts val="0"/>
                        </a:spcBef>
                        <a:spcAft>
                          <a:spcPts val="0"/>
                        </a:spcAft>
                      </a:pPr>
                      <a:r>
                        <a:rPr lang="en-US" sz="1400">
                          <a:effectLst/>
                          <a:latin typeface="Helvetica LT Std"/>
                          <a:ea typeface="Calibri" panose="020F0502020204030204" pitchFamily="34" charset="0"/>
                          <a:cs typeface="Times New Roman"/>
                        </a:rPr>
                        <a:t>Summary</a:t>
                      </a:r>
                      <a:r>
                        <a:rPr lang="en-US" sz="1400" baseline="0">
                          <a:effectLst/>
                          <a:latin typeface="Helvetica LT Std"/>
                          <a:ea typeface="Calibri" panose="020F0502020204030204" pitchFamily="34" charset="0"/>
                          <a:cs typeface="Times New Roman"/>
                        </a:rPr>
                        <a:t> of next steps and district support needed to continue progress: Individualized support for resource DSE teacher</a:t>
                      </a:r>
                      <a:endParaRPr lang="en-US" sz="1400">
                        <a:effectLst/>
                        <a:latin typeface="Helvetica LT Std"/>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3586656"/>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Action</a:t>
                      </a:r>
                      <a:r>
                        <a:rPr lang="en-US" sz="1600" b="1" baseline="0">
                          <a:effectLst/>
                          <a:latin typeface="Calibri"/>
                          <a:ea typeface="Calibri" panose="020F0502020204030204" pitchFamily="34" charset="0"/>
                          <a:cs typeface="Times New Roman"/>
                        </a:rPr>
                        <a:t> Steps in Progress </a:t>
                      </a:r>
                      <a:endParaRPr lang="en-US" sz="1600" b="1">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Date of Completion</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Complete Step</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95147251"/>
                  </a:ext>
                </a:extLst>
              </a:tr>
              <a:tr h="530757">
                <a:tc>
                  <a:txBody>
                    <a:bodyPr/>
                    <a:lstStyle/>
                    <a:p>
                      <a:pPr marL="0" marR="0">
                        <a:spcBef>
                          <a:spcPts val="0"/>
                        </a:spcBef>
                        <a:spcAft>
                          <a:spcPts val="0"/>
                        </a:spcAft>
                      </a:pPr>
                      <a:r>
                        <a:rPr lang="en-US" sz="1600">
                          <a:effectLst/>
                          <a:latin typeface="Calibri"/>
                          <a:ea typeface="Calibri" panose="020F0502020204030204" pitchFamily="34" charset="0"/>
                          <a:cs typeface="Times New Roman"/>
                        </a:rPr>
                        <a:t>None remaining</a:t>
                      </a:r>
                      <a:endParaRPr lang="en-US" sz="1600">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593129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0921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00498"/>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complete action steps currently in progress: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220920"/>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Pending</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Start Date</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Begin/Complete Step</a:t>
                      </a:r>
                    </a:p>
                  </a:txBody>
                  <a:tcPr marL="89059" marR="89059" marT="0" marB="0">
                    <a:solidFill>
                      <a:schemeClr val="accent1">
                        <a:lumMod val="75000"/>
                      </a:schemeClr>
                    </a:solidFill>
                  </a:tcPr>
                </a:tc>
                <a:extLst>
                  <a:ext uri="{0D108BD9-81ED-4DB2-BD59-A6C34878D82A}">
                    <a16:rowId xmlns:a16="http://schemas.microsoft.com/office/drawing/2014/main" val="1049657805"/>
                  </a:ext>
                </a:extLst>
              </a:tr>
              <a:tr h="530757">
                <a:tc>
                  <a:txBody>
                    <a:bodyPr/>
                    <a:lstStyle/>
                    <a:p>
                      <a:pPr marL="0" marR="0">
                        <a:spcBef>
                          <a:spcPts val="0"/>
                        </a:spcBef>
                        <a:spcAft>
                          <a:spcPts val="0"/>
                        </a:spcAft>
                      </a:pPr>
                      <a:r>
                        <a:rPr lang="en-US" sz="1600">
                          <a:effectLst/>
                          <a:latin typeface="Calibri"/>
                          <a:ea typeface="Calibri" panose="020F0502020204030204" pitchFamily="34" charset="0"/>
                          <a:cs typeface="Times New Roman"/>
                        </a:rPr>
                        <a:t>None</a:t>
                      </a:r>
                      <a:endParaRPr lang="en-US" sz="1600">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368523559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120349280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2253709280"/>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start action steps: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8189949"/>
                  </a:ext>
                </a:extLst>
              </a:tr>
            </a:tbl>
          </a:graphicData>
        </a:graphic>
      </p:graphicFrame>
    </p:spTree>
    <p:extLst>
      <p:ext uri="{BB962C8B-B14F-4D97-AF65-F5344CB8AC3E}">
        <p14:creationId xmlns:p14="http://schemas.microsoft.com/office/powerpoint/2010/main" val="3212900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b="1">
                <a:solidFill>
                  <a:srgbClr val="FFFFFF"/>
                </a:solidFill>
              </a:rPr>
              <a:t>Quarterly Continuous Improvement Check-In</a:t>
            </a:r>
            <a:endParaRPr sz="2400" b="1">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81377225"/>
              </p:ext>
            </p:extLst>
          </p:nvPr>
        </p:nvGraphicFramePr>
        <p:xfrm>
          <a:off x="1" y="774757"/>
          <a:ext cx="14630400" cy="41108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b="0">
                          <a:effectLst/>
                        </a:rPr>
                        <a:t>School Name: </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b="1">
                          <a:effectLst/>
                          <a:latin typeface="Calibri"/>
                          <a:ea typeface="Calibri" panose="020F0502020204030204" pitchFamily="34" charset="0"/>
                          <a:cs typeface="Calibri"/>
                        </a:rPr>
                        <a:t>Associate</a:t>
                      </a:r>
                      <a:r>
                        <a:rPr lang="en-US" sz="1300" b="1" baseline="0">
                          <a:effectLst/>
                          <a:latin typeface="Calibri"/>
                          <a:ea typeface="Calibri" panose="020F0502020204030204" pitchFamily="34" charset="0"/>
                          <a:cs typeface="Calibri"/>
                        </a:rPr>
                        <a:t> Superintendent:</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349505436"/>
              </p:ext>
            </p:extLst>
          </p:nvPr>
        </p:nvGraphicFramePr>
        <p:xfrm>
          <a:off x="-1" y="1185837"/>
          <a:ext cx="14630399" cy="8859517"/>
        </p:xfrm>
        <a:graphic>
          <a:graphicData uri="http://schemas.openxmlformats.org/drawingml/2006/table">
            <a:tbl>
              <a:tblPr firstRow="1" firstCol="1" bandRow="1"/>
              <a:tblGrid>
                <a:gridCol w="7315199">
                  <a:extLst>
                    <a:ext uri="{9D8B030D-6E8A-4147-A177-3AD203B41FA5}">
                      <a16:colId xmlns:a16="http://schemas.microsoft.com/office/drawing/2014/main" val="3840910938"/>
                    </a:ext>
                  </a:extLst>
                </a:gridCol>
                <a:gridCol w="3657600">
                  <a:extLst>
                    <a:ext uri="{9D8B030D-6E8A-4147-A177-3AD203B41FA5}">
                      <a16:colId xmlns:a16="http://schemas.microsoft.com/office/drawing/2014/main" val="2770399664"/>
                    </a:ext>
                  </a:extLst>
                </a:gridCol>
                <a:gridCol w="3657600">
                  <a:extLst>
                    <a:ext uri="{9D8B030D-6E8A-4147-A177-3AD203B41FA5}">
                      <a16:colId xmlns:a16="http://schemas.microsoft.com/office/drawing/2014/main" val="562236726"/>
                    </a:ext>
                  </a:extLst>
                </a:gridCol>
              </a:tblGrid>
              <a:tr h="697399">
                <a:tc gridSpan="3">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#2:</a:t>
                      </a:r>
                      <a:r>
                        <a:rPr lang="en-US" sz="1100" b="1">
                          <a:solidFill>
                            <a:srgbClr val="FFFFFF"/>
                          </a:solidFill>
                          <a:effectLst/>
                          <a:latin typeface="Helvetica LT Std"/>
                          <a:ea typeface="Calibri" panose="020F0502020204030204" pitchFamily="34" charset="0"/>
                          <a:cs typeface="Calibri"/>
                        </a:rPr>
                        <a:t> </a:t>
                      </a:r>
                      <a:endParaRPr lang="en-US" sz="1600" b="1">
                        <a:effectLst/>
                        <a:latin typeface="Calibri"/>
                        <a:ea typeface="Calibri" panose="020F0502020204030204" pitchFamily="34" charset="0"/>
                        <a:cs typeface="Calibri"/>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727335">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Completed</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Evidence</a:t>
                      </a:r>
                      <a:r>
                        <a:rPr lang="en-US" sz="1600" b="1" baseline="0">
                          <a:effectLst/>
                          <a:latin typeface="Calibri"/>
                          <a:ea typeface="Calibri" panose="020F0502020204030204" pitchFamily="34" charset="0"/>
                          <a:cs typeface="Times New Roman"/>
                        </a:rPr>
                        <a:t> of Completed Actions Steps (Implementation or Student/Teacher progress data)</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Artifacts available</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530757">
                <a:tc>
                  <a:txBody>
                    <a:bodyPr/>
                    <a:lstStyle/>
                    <a:p>
                      <a:pPr marL="0" marR="0" lvl="0">
                        <a:spcBef>
                          <a:spcPts val="0"/>
                        </a:spcBef>
                        <a:spcAft>
                          <a:spcPts val="0"/>
                        </a:spcAft>
                        <a:buNone/>
                      </a:pPr>
                      <a:r>
                        <a:rPr lang="en-US" sz="1400" b="1">
                          <a:effectLst/>
                          <a:latin typeface="Helvetica LT Std"/>
                          <a:ea typeface="Calibri" panose="020F0502020204030204" pitchFamily="34" charset="0"/>
                          <a:cs typeface="Calibri"/>
                        </a:rPr>
                        <a:t>1. Monitoring plan for teacher use of best practices for Math Instruction</a:t>
                      </a:r>
                      <a:endParaRPr lang="en-US" sz="1400">
                        <a:effectLst/>
                        <a:latin typeface="Helvetica LT Std"/>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US" sz="1400">
                          <a:latin typeface="Helvetica LT Std"/>
                        </a:rPr>
                        <a:t>PLC data, evidence in Kick up</a:t>
                      </a:r>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US" sz="1400">
                          <a:latin typeface="Helvetica LT Std"/>
                        </a:rPr>
                        <a:t>Kickup, calendar, sign in sheets, lesson plans</a:t>
                      </a:r>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530757">
                <a:tc>
                  <a:txBody>
                    <a:bodyPr/>
                    <a:lstStyle/>
                    <a:p>
                      <a:pPr marL="0" marR="0" lvl="0">
                        <a:spcBef>
                          <a:spcPts val="0"/>
                        </a:spcBef>
                        <a:spcAft>
                          <a:spcPts val="0"/>
                        </a:spcAft>
                        <a:buNone/>
                      </a:pPr>
                      <a:r>
                        <a:rPr lang="en-US" sz="1400">
                          <a:effectLst/>
                          <a:latin typeface="Helvetica LT Std"/>
                          <a:ea typeface="Calibri" panose="020F0502020204030204" pitchFamily="34" charset="0"/>
                          <a:cs typeface="Times New Roman"/>
                        </a:rPr>
                        <a:t>2. Implement data review plan with follow action steps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US" sz="1400">
                          <a:latin typeface="Helvetica LT Std"/>
                        </a:rPr>
                        <a:t>Data collection, reteaching plans, data binder, observations in kickup</a:t>
                      </a:r>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endParaRPr lang="en-US" sz="1400">
                        <a:latin typeface="Helvetica LT Std"/>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206250"/>
                  </a:ext>
                </a:extLst>
              </a:tr>
              <a:tr h="530757">
                <a:tc>
                  <a:txBody>
                    <a:bodyPr/>
                    <a:lstStyle/>
                    <a:p>
                      <a:pPr marL="0" marR="0" lvl="0">
                        <a:spcBef>
                          <a:spcPts val="0"/>
                        </a:spcBef>
                        <a:spcAft>
                          <a:spcPts val="0"/>
                        </a:spcAft>
                        <a:buNone/>
                      </a:pPr>
                      <a:r>
                        <a:rPr lang="en-US" sz="1400">
                          <a:effectLst/>
                          <a:latin typeface="Helvetica LT Std"/>
                          <a:ea typeface="Calibri" panose="020F0502020204030204" pitchFamily="34" charset="0"/>
                          <a:cs typeface="Times New Roman"/>
                        </a:rPr>
                        <a:t>3. Review current results for DSE students and create and individualized instructional plan for academic growth.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US" sz="1400">
                          <a:latin typeface="Helvetica LT Std"/>
                        </a:rPr>
                        <a:t>Co-teacher data collection, reteaching, data binder</a:t>
                      </a:r>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US" sz="1400">
                          <a:latin typeface="Helvetica LT Std"/>
                        </a:rPr>
                        <a:t>Reteaching plan</a:t>
                      </a:r>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598320"/>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a:t>
                      </a:r>
                      <a:r>
                        <a:rPr lang="en-US" sz="1600" baseline="0">
                          <a:effectLst/>
                          <a:latin typeface="Calibri"/>
                          <a:ea typeface="Calibri" panose="020F0502020204030204" pitchFamily="34" charset="0"/>
                          <a:cs typeface="Times New Roman"/>
                        </a:rPr>
                        <a:t> of next steps and district support needed to continue progress: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3586656"/>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Action</a:t>
                      </a:r>
                      <a:r>
                        <a:rPr lang="en-US" sz="1600" b="1" baseline="0">
                          <a:effectLst/>
                          <a:latin typeface="Calibri"/>
                          <a:ea typeface="Calibri" panose="020F0502020204030204" pitchFamily="34" charset="0"/>
                          <a:cs typeface="Times New Roman"/>
                        </a:rPr>
                        <a:t> Steps in Progress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Date of Completion</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Complete Step</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95147251"/>
                  </a:ext>
                </a:extLst>
              </a:tr>
              <a:tr h="530757">
                <a:tc>
                  <a:txBody>
                    <a:bodyPr/>
                    <a:lstStyle/>
                    <a:p>
                      <a:pPr marL="0" marR="0">
                        <a:spcBef>
                          <a:spcPts val="0"/>
                        </a:spcBef>
                        <a:spcAft>
                          <a:spcPts val="0"/>
                        </a:spcAft>
                      </a:pPr>
                      <a:r>
                        <a:rPr lang="en-US" sz="1600">
                          <a:effectLst/>
                          <a:latin typeface="Calibri"/>
                          <a:ea typeface="Calibri" panose="020F0502020204030204" pitchFamily="34" charset="0"/>
                          <a:cs typeface="Times New Roman"/>
                        </a:rPr>
                        <a:t>None Remaining</a:t>
                      </a:r>
                      <a:endParaRPr lang="en-US" sz="1600">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593129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0921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00498"/>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complete action steps currently in progress: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220920"/>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Pending</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Start Date</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Begin/Complete Step</a:t>
                      </a:r>
                    </a:p>
                  </a:txBody>
                  <a:tcPr marL="89059" marR="89059" marT="0" marB="0">
                    <a:solidFill>
                      <a:schemeClr val="accent1">
                        <a:lumMod val="75000"/>
                      </a:schemeClr>
                    </a:solidFill>
                  </a:tcPr>
                </a:tc>
                <a:extLst>
                  <a:ext uri="{0D108BD9-81ED-4DB2-BD59-A6C34878D82A}">
                    <a16:rowId xmlns:a16="http://schemas.microsoft.com/office/drawing/2014/main" val="1049657805"/>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368523559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120349280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2253709280"/>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start action steps: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8189949"/>
                  </a:ext>
                </a:extLst>
              </a:tr>
            </a:tbl>
          </a:graphicData>
        </a:graphic>
      </p:graphicFrame>
    </p:spTree>
    <p:extLst>
      <p:ext uri="{BB962C8B-B14F-4D97-AF65-F5344CB8AC3E}">
        <p14:creationId xmlns:p14="http://schemas.microsoft.com/office/powerpoint/2010/main" val="3036447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4;ge4564d00d1_1_0">
            <a:extLst>
              <a:ext uri="{FF2B5EF4-FFF2-40B4-BE49-F238E27FC236}">
                <a16:creationId xmlns:a16="http://schemas.microsoft.com/office/drawing/2014/main" id="{9F5EC885-5815-4324-B153-FC4C0CA604E7}"/>
              </a:ext>
            </a:extLst>
          </p:cNvPr>
          <p:cNvSpPr txBox="1"/>
          <p:nvPr/>
        </p:nvSpPr>
        <p:spPr>
          <a:xfrm>
            <a:off x="1" y="316041"/>
            <a:ext cx="14630398" cy="492443"/>
          </a:xfrm>
          <a:prstGeom prst="rect">
            <a:avLst/>
          </a:prstGeom>
          <a:solidFill>
            <a:schemeClr val="accent1">
              <a:lumMod val="75000"/>
            </a:schemeClr>
          </a:solidFill>
          <a:ln>
            <a:noFill/>
          </a:ln>
        </p:spPr>
        <p:txBody>
          <a:bodyPr spcFirstLastPara="1" wrap="square" lIns="121920" tIns="60960" rIns="121920" bIns="60960" anchor="t" anchorCtr="0">
            <a:spAutoFit/>
          </a:bodyPr>
          <a:lstStyle/>
          <a:p>
            <a:pPr algn="ctr" defTabSz="1463040">
              <a:buSzPts val="1500"/>
              <a:defRPr/>
            </a:pPr>
            <a:r>
              <a:rPr lang="en-US" sz="2400" b="1">
                <a:solidFill>
                  <a:srgbClr val="FFFFFF"/>
                </a:solidFill>
              </a:rPr>
              <a:t>Quarterly Continuous Improvement Check-In</a:t>
            </a:r>
            <a:endParaRPr sz="2400" b="1">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81377225"/>
              </p:ext>
            </p:extLst>
          </p:nvPr>
        </p:nvGraphicFramePr>
        <p:xfrm>
          <a:off x="1" y="774757"/>
          <a:ext cx="14630400" cy="411080"/>
        </p:xfrm>
        <a:graphic>
          <a:graphicData uri="http://schemas.openxmlformats.org/drawingml/2006/table">
            <a:tbl>
              <a:tblPr firstRow="1" firstCol="1" bandRow="1">
                <a:tableStyleId>{083324F5-806F-454A-997F-0E1F557FE027}</a:tableStyleId>
              </a:tblPr>
              <a:tblGrid>
                <a:gridCol w="7315200">
                  <a:extLst>
                    <a:ext uri="{9D8B030D-6E8A-4147-A177-3AD203B41FA5}">
                      <a16:colId xmlns:a16="http://schemas.microsoft.com/office/drawing/2014/main" val="1739510672"/>
                    </a:ext>
                  </a:extLst>
                </a:gridCol>
                <a:gridCol w="7315200">
                  <a:extLst>
                    <a:ext uri="{9D8B030D-6E8A-4147-A177-3AD203B41FA5}">
                      <a16:colId xmlns:a16="http://schemas.microsoft.com/office/drawing/2014/main" val="1145644215"/>
                    </a:ext>
                  </a:extLst>
                </a:gridCol>
              </a:tblGrid>
              <a:tr h="411080">
                <a:tc>
                  <a:txBody>
                    <a:bodyPr/>
                    <a:lstStyle/>
                    <a:p>
                      <a:pPr marL="0" marR="0">
                        <a:spcBef>
                          <a:spcPts val="0"/>
                        </a:spcBef>
                        <a:spcAft>
                          <a:spcPts val="0"/>
                        </a:spcAft>
                      </a:pPr>
                      <a:r>
                        <a:rPr lang="en-US" sz="1300" b="0">
                          <a:effectLst/>
                        </a:rPr>
                        <a:t>School Name: </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tc>
                  <a:txBody>
                    <a:bodyPr/>
                    <a:lstStyle/>
                    <a:p>
                      <a:pPr marL="0" marR="0">
                        <a:spcBef>
                          <a:spcPts val="0"/>
                        </a:spcBef>
                        <a:spcAft>
                          <a:spcPts val="0"/>
                        </a:spcAft>
                      </a:pPr>
                      <a:r>
                        <a:rPr lang="en-US" sz="1300" b="1">
                          <a:effectLst/>
                          <a:latin typeface="Calibri"/>
                          <a:ea typeface="Calibri" panose="020F0502020204030204" pitchFamily="34" charset="0"/>
                          <a:cs typeface="Calibri"/>
                        </a:rPr>
                        <a:t>Associate</a:t>
                      </a:r>
                      <a:r>
                        <a:rPr lang="en-US" sz="1300" b="1" baseline="0">
                          <a:effectLst/>
                          <a:latin typeface="Calibri"/>
                          <a:ea typeface="Calibri" panose="020F0502020204030204" pitchFamily="34" charset="0"/>
                          <a:cs typeface="Calibri"/>
                        </a:rPr>
                        <a:t> Superintendent:</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0134" marR="90134" marT="0" marB="0"/>
                </a:tc>
                <a:extLst>
                  <a:ext uri="{0D108BD9-81ED-4DB2-BD59-A6C34878D82A}">
                    <a16:rowId xmlns:a16="http://schemas.microsoft.com/office/drawing/2014/main" val="362277339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052110357"/>
              </p:ext>
            </p:extLst>
          </p:nvPr>
        </p:nvGraphicFramePr>
        <p:xfrm>
          <a:off x="-1" y="1185837"/>
          <a:ext cx="14630399" cy="8859517"/>
        </p:xfrm>
        <a:graphic>
          <a:graphicData uri="http://schemas.openxmlformats.org/drawingml/2006/table">
            <a:tbl>
              <a:tblPr firstRow="1" firstCol="1" bandRow="1"/>
              <a:tblGrid>
                <a:gridCol w="7315199">
                  <a:extLst>
                    <a:ext uri="{9D8B030D-6E8A-4147-A177-3AD203B41FA5}">
                      <a16:colId xmlns:a16="http://schemas.microsoft.com/office/drawing/2014/main" val="3840910938"/>
                    </a:ext>
                  </a:extLst>
                </a:gridCol>
                <a:gridCol w="3657600">
                  <a:extLst>
                    <a:ext uri="{9D8B030D-6E8A-4147-A177-3AD203B41FA5}">
                      <a16:colId xmlns:a16="http://schemas.microsoft.com/office/drawing/2014/main" val="2770399664"/>
                    </a:ext>
                  </a:extLst>
                </a:gridCol>
                <a:gridCol w="3657600">
                  <a:extLst>
                    <a:ext uri="{9D8B030D-6E8A-4147-A177-3AD203B41FA5}">
                      <a16:colId xmlns:a16="http://schemas.microsoft.com/office/drawing/2014/main" val="562236726"/>
                    </a:ext>
                  </a:extLst>
                </a:gridCol>
              </a:tblGrid>
              <a:tr h="697399">
                <a:tc gridSpan="3">
                  <a:txBody>
                    <a:bodyPr/>
                    <a:lstStyle/>
                    <a:p>
                      <a:pPr marL="0" marR="0">
                        <a:spcBef>
                          <a:spcPts val="0"/>
                        </a:spcBef>
                        <a:spcAft>
                          <a:spcPts val="0"/>
                        </a:spcAft>
                      </a:pPr>
                      <a:r>
                        <a:rPr lang="en-US" sz="1300" b="1">
                          <a:solidFill>
                            <a:srgbClr val="FFFFFF"/>
                          </a:solidFill>
                          <a:effectLst/>
                          <a:latin typeface="Helvetica LT Std"/>
                          <a:ea typeface="Calibri" panose="020F0502020204030204" pitchFamily="34" charset="0"/>
                          <a:cs typeface="Times New Roman"/>
                        </a:rPr>
                        <a:t>Continuous Improvement Plan Goal #3:</a:t>
                      </a:r>
                      <a:r>
                        <a:rPr lang="en-US" sz="1100" b="1">
                          <a:solidFill>
                            <a:srgbClr val="FFFFFF"/>
                          </a:solidFill>
                          <a:effectLst/>
                          <a:latin typeface="Helvetica LT Std"/>
                          <a:ea typeface="Calibri" panose="020F0502020204030204" pitchFamily="34" charset="0"/>
                          <a:cs typeface="Calibri"/>
                        </a:rPr>
                        <a:t> (not written, however we did make progress )</a:t>
                      </a:r>
                      <a:endParaRPr lang="en-US" sz="1600" b="1">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756333"/>
                  </a:ext>
                </a:extLst>
              </a:tr>
              <a:tr h="727335">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Completed</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Evidence</a:t>
                      </a:r>
                      <a:r>
                        <a:rPr lang="en-US" sz="1600" b="1" baseline="0">
                          <a:effectLst/>
                          <a:latin typeface="Calibri"/>
                          <a:ea typeface="Calibri" panose="020F0502020204030204" pitchFamily="34" charset="0"/>
                          <a:cs typeface="Times New Roman"/>
                        </a:rPr>
                        <a:t> of Completed Actions Steps (Implementation or Student /Teacher progress data)</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tc>
                  <a:txBody>
                    <a:bodyPr/>
                    <a:lstStyle/>
                    <a:p>
                      <a:pPr marL="0" marR="0" algn="l">
                        <a:spcBef>
                          <a:spcPts val="0"/>
                        </a:spcBef>
                        <a:spcAft>
                          <a:spcPts val="0"/>
                        </a:spcAft>
                      </a:pPr>
                      <a:r>
                        <a:rPr lang="en-US" sz="1600" b="1">
                          <a:effectLst/>
                          <a:latin typeface="Calibri"/>
                          <a:ea typeface="Calibri" panose="020F0502020204030204" pitchFamily="34" charset="0"/>
                          <a:cs typeface="Times New Roman"/>
                        </a:rPr>
                        <a:t>Artifacts available</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563C1"/>
                    </a:solidFill>
                  </a:tcPr>
                </a:tc>
                <a:extLst>
                  <a:ext uri="{0D108BD9-81ED-4DB2-BD59-A6C34878D82A}">
                    <a16:rowId xmlns:a16="http://schemas.microsoft.com/office/drawing/2014/main" val="2941298360"/>
                  </a:ext>
                </a:extLst>
              </a:tr>
              <a:tr h="530757">
                <a:tc>
                  <a:txBody>
                    <a:bodyPr/>
                    <a:lstStyle/>
                    <a:p>
                      <a:pPr marL="0" marR="0">
                        <a:spcBef>
                          <a:spcPts val="0"/>
                        </a:spcBef>
                        <a:spcAft>
                          <a:spcPts val="0"/>
                        </a:spcAft>
                      </a:pPr>
                      <a:r>
                        <a:rPr lang="en-US" sz="1100" b="1">
                          <a:effectLst/>
                          <a:latin typeface="Helvetica LT Std"/>
                          <a:ea typeface="Calibri" panose="020F0502020204030204" pitchFamily="34" charset="0"/>
                          <a:cs typeface="Calibri"/>
                        </a:rPr>
                        <a:t>1. Set up SAC and CARE team weekly meetings, following district protocol. </a:t>
                      </a:r>
                      <a:endParaRPr lang="en-US" sz="1600">
                        <a:effectLst/>
                        <a:latin typeface="Calibri"/>
                        <a:ea typeface="Calibri" panose="020F0502020204030204" pitchFamily="34" charset="0"/>
                        <a:cs typeface="Calibri"/>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783949"/>
                  </a:ext>
                </a:extLst>
              </a:tr>
              <a:tr h="530757">
                <a:tc>
                  <a:txBody>
                    <a:bodyPr/>
                    <a:lstStyle/>
                    <a:p>
                      <a:pPr marL="0" marR="0">
                        <a:spcBef>
                          <a:spcPts val="0"/>
                        </a:spcBef>
                        <a:spcAft>
                          <a:spcPts val="0"/>
                        </a:spcAft>
                      </a:pPr>
                      <a:r>
                        <a:rPr lang="en-US" sz="1600">
                          <a:effectLst/>
                          <a:latin typeface="Calibri"/>
                          <a:ea typeface="Calibri" panose="020F0502020204030204" pitchFamily="34" charset="0"/>
                          <a:cs typeface="Times New Roman"/>
                        </a:rPr>
                        <a:t>2. Functioning SAC and CARE Team </a:t>
                      </a:r>
                      <a:endParaRPr lang="en-US" sz="1600">
                        <a:effectLst/>
                        <a:latin typeface="Calibri"/>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206250"/>
                  </a:ext>
                </a:extLst>
              </a:tr>
              <a:tr h="530757">
                <a:tc>
                  <a:txBody>
                    <a:bodyPr/>
                    <a:lstStyle/>
                    <a:p>
                      <a:pPr marL="0" marR="0">
                        <a:spcBef>
                          <a:spcPts val="0"/>
                        </a:spcBef>
                        <a:spcAft>
                          <a:spcPts val="0"/>
                        </a:spcAft>
                      </a:pPr>
                      <a:r>
                        <a:rPr lang="en-US" sz="1600">
                          <a:effectLst/>
                          <a:latin typeface="Calibri"/>
                          <a:ea typeface="Calibri" panose="020F0502020204030204" pitchFamily="34" charset="0"/>
                          <a:cs typeface="Times New Roman"/>
                        </a:rPr>
                        <a:t>3. Protocol for entrance and exiting CARE Team</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598320"/>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a:t>
                      </a:r>
                      <a:r>
                        <a:rPr lang="en-US" sz="1600" baseline="0">
                          <a:effectLst/>
                          <a:latin typeface="Calibri"/>
                          <a:ea typeface="Calibri" panose="020F0502020204030204" pitchFamily="34" charset="0"/>
                          <a:cs typeface="Times New Roman"/>
                        </a:rPr>
                        <a:t> of next steps and district support needed to continue progress: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3586656"/>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Action</a:t>
                      </a:r>
                      <a:r>
                        <a:rPr lang="en-US" sz="1600" b="1" baseline="0">
                          <a:effectLst/>
                          <a:latin typeface="Calibri"/>
                          <a:ea typeface="Calibri" panose="020F0502020204030204" pitchFamily="34" charset="0"/>
                          <a:cs typeface="Times New Roman"/>
                        </a:rPr>
                        <a:t> Steps in Progress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Date of Completion</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Complete Step</a:t>
                      </a: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995147251"/>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593129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09210"/>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00498"/>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complete action steps currently in progress: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220920"/>
                  </a:ext>
                </a:extLst>
              </a:tr>
              <a:tr h="530757">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Pending</a:t>
                      </a:r>
                      <a:r>
                        <a:rPr lang="en-US" sz="1600" b="1" baseline="0">
                          <a:effectLst/>
                          <a:latin typeface="Calibri"/>
                          <a:ea typeface="Calibri" panose="020F0502020204030204" pitchFamily="34" charset="0"/>
                          <a:cs typeface="Times New Roman"/>
                        </a:rPr>
                        <a:t> Action Steps</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Anticipated</a:t>
                      </a:r>
                      <a:r>
                        <a:rPr lang="en-US" sz="1600" b="1" baseline="0">
                          <a:effectLst/>
                          <a:latin typeface="Calibri"/>
                          <a:ea typeface="Calibri" panose="020F0502020204030204" pitchFamily="34" charset="0"/>
                          <a:cs typeface="Times New Roman"/>
                        </a:rPr>
                        <a:t> Start Date</a:t>
                      </a:r>
                      <a:endParaRPr lang="en-US" sz="1600" b="1">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solidFill>
                      <a:schemeClr val="accent1">
                        <a:lumMod val="75000"/>
                      </a:schemeClr>
                    </a:solidFill>
                  </a:tcPr>
                </a:tc>
                <a:tc>
                  <a:txBody>
                    <a:bodyPr/>
                    <a:lstStyle/>
                    <a:p>
                      <a:pPr marL="0" marR="0">
                        <a:spcBef>
                          <a:spcPts val="0"/>
                        </a:spcBef>
                        <a:spcAft>
                          <a:spcPts val="0"/>
                        </a:spcAft>
                      </a:pPr>
                      <a:r>
                        <a:rPr lang="en-US" sz="1600" b="1">
                          <a:effectLst/>
                          <a:latin typeface="Calibri"/>
                          <a:ea typeface="Calibri" panose="020F0502020204030204" pitchFamily="34" charset="0"/>
                          <a:cs typeface="Times New Roman"/>
                        </a:rPr>
                        <a:t>Necessary Resources to Begin/Complete Step</a:t>
                      </a:r>
                    </a:p>
                  </a:txBody>
                  <a:tcPr marL="89059" marR="89059" marT="0" marB="0">
                    <a:solidFill>
                      <a:schemeClr val="accent1">
                        <a:lumMod val="75000"/>
                      </a:schemeClr>
                    </a:solidFill>
                  </a:tcPr>
                </a:tc>
                <a:extLst>
                  <a:ext uri="{0D108BD9-81ED-4DB2-BD59-A6C34878D82A}">
                    <a16:rowId xmlns:a16="http://schemas.microsoft.com/office/drawing/2014/main" val="1049657805"/>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368523559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1203492808"/>
                  </a:ext>
                </a:extLst>
              </a:tr>
              <a:tr h="530757">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9059" marR="89059" marT="0" marB="0"/>
                </a:tc>
                <a:extLst>
                  <a:ext uri="{0D108BD9-81ED-4DB2-BD59-A6C34878D82A}">
                    <a16:rowId xmlns:a16="http://schemas.microsoft.com/office/drawing/2014/main" val="2253709280"/>
                  </a:ext>
                </a:extLst>
              </a:tr>
              <a:tr h="530757">
                <a:tc gridSpan="3">
                  <a:txBody>
                    <a:bodyPr/>
                    <a:lstStyle/>
                    <a:p>
                      <a:pPr marL="0" marR="0">
                        <a:spcBef>
                          <a:spcPts val="0"/>
                        </a:spcBef>
                        <a:spcAft>
                          <a:spcPts val="0"/>
                        </a:spcAft>
                      </a:pPr>
                      <a:r>
                        <a:rPr lang="en-US" sz="1600">
                          <a:effectLst/>
                          <a:latin typeface="Calibri"/>
                          <a:ea typeface="Calibri" panose="020F0502020204030204" pitchFamily="34" charset="0"/>
                          <a:cs typeface="Times New Roman"/>
                        </a:rPr>
                        <a:t>Summary of next</a:t>
                      </a:r>
                      <a:r>
                        <a:rPr lang="en-US" sz="1600" baseline="0">
                          <a:effectLst/>
                          <a:latin typeface="Calibri"/>
                          <a:ea typeface="Calibri" panose="020F0502020204030204" pitchFamily="34" charset="0"/>
                          <a:cs typeface="Times New Roman"/>
                        </a:rPr>
                        <a:t> steps and district support needed to start action steps:</a:t>
                      </a:r>
                      <a:endParaRPr lang="en-US" sz="1600">
                        <a:effectLst/>
                        <a:latin typeface="Calibri"/>
                        <a:ea typeface="Calibri" panose="020F0502020204030204" pitchFamily="34" charset="0"/>
                        <a:cs typeface="Times New Roman"/>
                      </a:endParaRPr>
                    </a:p>
                  </a:txBody>
                  <a:tcPr marL="89059" marR="890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8189949"/>
                  </a:ext>
                </a:extLst>
              </a:tr>
            </a:tbl>
          </a:graphicData>
        </a:graphic>
      </p:graphicFrame>
    </p:spTree>
    <p:extLst>
      <p:ext uri="{BB962C8B-B14F-4D97-AF65-F5344CB8AC3E}">
        <p14:creationId xmlns:p14="http://schemas.microsoft.com/office/powerpoint/2010/main" val="327434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
          <p:cNvSpPr/>
          <p:nvPr/>
        </p:nvSpPr>
        <p:spPr>
          <a:xfrm>
            <a:off x="-21683" y="7939309"/>
            <a:ext cx="14630400" cy="3009790"/>
          </a:xfrm>
          <a:prstGeom prst="rect">
            <a:avLst/>
          </a:prstGeom>
          <a:solidFill>
            <a:srgbClr val="E4F0DC"/>
          </a:solidFill>
          <a:ln>
            <a:noFill/>
          </a:ln>
        </p:spPr>
        <p:txBody>
          <a:bodyPr spcFirstLastPara="1" wrap="square" lIns="146280" tIns="73120" rIns="146280" bIns="73120" anchor="ctr" anchorCtr="0">
            <a:noAutofit/>
          </a:bodyPr>
          <a:lstStyle/>
          <a:p>
            <a:pPr algn="ctr" defTabSz="1463040">
              <a:buSzPts val="1800"/>
            </a:pPr>
            <a:endParaRPr sz="2880">
              <a:solidFill>
                <a:srgbClr val="FFFFFF"/>
              </a:solidFill>
              <a:latin typeface="Calibri"/>
              <a:ea typeface="Calibri"/>
              <a:cs typeface="Calibri"/>
              <a:sym typeface="Calibri"/>
            </a:endParaRPr>
          </a:p>
        </p:txBody>
      </p:sp>
      <p:sp>
        <p:nvSpPr>
          <p:cNvPr id="162" name="Google Shape;162;p2"/>
          <p:cNvSpPr/>
          <p:nvPr/>
        </p:nvSpPr>
        <p:spPr>
          <a:xfrm>
            <a:off x="0" y="-2"/>
            <a:ext cx="14630400" cy="655920"/>
          </a:xfrm>
          <a:prstGeom prst="rect">
            <a:avLst/>
          </a:prstGeom>
          <a:solidFill>
            <a:srgbClr val="F2F2F2"/>
          </a:solidFill>
          <a:ln>
            <a:noFill/>
          </a:ln>
        </p:spPr>
        <p:txBody>
          <a:bodyPr spcFirstLastPara="1" wrap="square" lIns="109720" tIns="54840" rIns="109720" bIns="54840" anchor="ctr" anchorCtr="0">
            <a:noAutofit/>
          </a:bodyPr>
          <a:lstStyle/>
          <a:p>
            <a:pPr algn="ctr" defTabSz="1463040">
              <a:buSzPts val="1350"/>
            </a:pPr>
            <a:endParaRPr sz="2160">
              <a:solidFill>
                <a:srgbClr val="FFFFFF"/>
              </a:solidFill>
              <a:latin typeface="Calibri"/>
              <a:ea typeface="Calibri"/>
              <a:cs typeface="Calibri"/>
              <a:sym typeface="Calibri"/>
            </a:endParaRPr>
          </a:p>
        </p:txBody>
      </p:sp>
      <p:sp>
        <p:nvSpPr>
          <p:cNvPr id="163" name="Google Shape;163;p2"/>
          <p:cNvSpPr/>
          <p:nvPr/>
        </p:nvSpPr>
        <p:spPr>
          <a:xfrm>
            <a:off x="0" y="-2"/>
            <a:ext cx="5453856" cy="655920"/>
          </a:xfrm>
          <a:prstGeom prst="roundRect">
            <a:avLst>
              <a:gd name="adj" fmla="val 0"/>
            </a:avLst>
          </a:prstGeom>
          <a:noFill/>
          <a:ln>
            <a:noFill/>
          </a:ln>
        </p:spPr>
        <p:txBody>
          <a:bodyPr spcFirstLastPara="1" wrap="square" lIns="109680" tIns="109680" rIns="109680" bIns="109680" anchor="ctr" anchorCtr="0">
            <a:noAutofit/>
          </a:bodyPr>
          <a:lstStyle/>
          <a:p>
            <a:pPr defTabSz="1463040">
              <a:buSzPts val="1600"/>
            </a:pPr>
            <a:r>
              <a:rPr lang="en-US" sz="2560" b="1">
                <a:latin typeface="Calibri"/>
                <a:ea typeface="Calibri"/>
                <a:cs typeface="Calibri"/>
                <a:sym typeface="Calibri"/>
              </a:rPr>
              <a:t>Overview</a:t>
            </a:r>
            <a:endParaRPr sz="2560" b="1">
              <a:latin typeface="Calibri"/>
              <a:ea typeface="Calibri"/>
              <a:cs typeface="Calibri"/>
              <a:sym typeface="Calibri"/>
            </a:endParaRPr>
          </a:p>
        </p:txBody>
      </p:sp>
      <p:sp>
        <p:nvSpPr>
          <p:cNvPr id="164" name="Google Shape;164;p2"/>
          <p:cNvSpPr txBox="1"/>
          <p:nvPr/>
        </p:nvSpPr>
        <p:spPr>
          <a:xfrm>
            <a:off x="101777" y="862802"/>
            <a:ext cx="14383480" cy="8903911"/>
          </a:xfrm>
          <a:prstGeom prst="rect">
            <a:avLst/>
          </a:prstGeom>
          <a:noFill/>
          <a:ln>
            <a:noFill/>
          </a:ln>
        </p:spPr>
        <p:txBody>
          <a:bodyPr spcFirstLastPara="1" wrap="square" lIns="146280" tIns="73120" rIns="146280" bIns="73120" anchor="t" anchorCtr="0">
            <a:spAutoFit/>
          </a:bodyPr>
          <a:lstStyle/>
          <a:p>
            <a:pPr defTabSz="1463040">
              <a:buSzPts val="1600"/>
            </a:pPr>
            <a:r>
              <a:rPr lang="en-US" sz="2400">
                <a:latin typeface="Calibri"/>
                <a:ea typeface="Calibri"/>
                <a:cs typeface="Calibri"/>
                <a:sym typeface="Calibri"/>
              </a:rPr>
              <a:t>The 2022 Continuous Improvement Plan aims to embed a process of meaningful yearlong growth within Atlanta Public Schools whereby all students achieve at high levels through successful participation in standards-aligned, personalized core instruction.  This improvement planning cycle thrusts to the forefront collaborative planning, innovative best instructional practices, comprehensive data analysis and equity-powered reflection on whole child progress.</a:t>
            </a:r>
          </a:p>
          <a:p>
            <a:pPr defTabSz="1463040">
              <a:buSzPts val="1600"/>
            </a:pPr>
            <a:endParaRPr lang="en-US" sz="2400">
              <a:latin typeface="Calibri"/>
              <a:cs typeface="Calibri"/>
              <a:sym typeface="Calibri"/>
            </a:endParaRPr>
          </a:p>
          <a:p>
            <a:pPr defTabSz="1463040">
              <a:buSzPts val="1600"/>
            </a:pPr>
            <a:r>
              <a:rPr lang="en-US" sz="2400">
                <a:latin typeface="Calibri"/>
                <a:cs typeface="Calibri"/>
                <a:sym typeface="Calibri"/>
              </a:rPr>
              <a:t>Successful participation in continuous improvement engages school level and district teams in relevant problem identification, prioritization of improvement needs, implementation of strategic action and monitoring efforts for sustained improvement of student outcomes.</a:t>
            </a:r>
            <a:endParaRPr sz="2400"/>
          </a:p>
          <a:p>
            <a:pPr defTabSz="1463040">
              <a:buSzPts val="1600"/>
            </a:pPr>
            <a:endParaRPr lang="en-US" sz="2400">
              <a:latin typeface="Calibri"/>
              <a:ea typeface="Calibri"/>
              <a:cs typeface="Calibri"/>
              <a:sym typeface="Calibri"/>
            </a:endParaRPr>
          </a:p>
          <a:p>
            <a:pPr defTabSz="1463040">
              <a:buSzPts val="1600"/>
            </a:pPr>
            <a:endParaRPr sz="2400">
              <a:latin typeface="Calibri"/>
              <a:ea typeface="Calibri"/>
              <a:cs typeface="Calibri"/>
              <a:sym typeface="Calibri"/>
            </a:endParaRPr>
          </a:p>
          <a:p>
            <a:pPr defTabSz="1463040">
              <a:buSzPts val="1600"/>
            </a:pPr>
            <a:r>
              <a:rPr lang="en-US" sz="2400">
                <a:latin typeface="Calibri"/>
                <a:ea typeface="Calibri"/>
                <a:cs typeface="Calibri"/>
                <a:sym typeface="Calibri"/>
              </a:rPr>
              <a:t>This workbook will:</a:t>
            </a:r>
            <a:endParaRPr sz="2400"/>
          </a:p>
          <a:p>
            <a:pPr marL="457200" indent="-457200" defTabSz="1463040">
              <a:buClr>
                <a:srgbClr val="7F7F7F"/>
              </a:buClr>
              <a:buSzPts val="1600"/>
              <a:buFont typeface="Noto Sans Symbols"/>
              <a:buChar char="▪"/>
            </a:pPr>
            <a:r>
              <a:rPr lang="en-US" sz="2400">
                <a:latin typeface="Calibri"/>
                <a:ea typeface="Calibri"/>
                <a:cs typeface="Calibri"/>
                <a:sym typeface="Calibri"/>
              </a:rPr>
              <a:t>Guide school leaders through a critical data analysis, needs assessment and planning protocol.</a:t>
            </a:r>
            <a:endParaRPr sz="2400"/>
          </a:p>
          <a:p>
            <a:pPr marL="457200" indent="-457200" defTabSz="1463040">
              <a:buClr>
                <a:srgbClr val="7F7F7F"/>
              </a:buClr>
              <a:buSzPts val="1600"/>
              <a:buFont typeface="Noto Sans Symbols"/>
              <a:buChar char="▪"/>
            </a:pPr>
            <a:r>
              <a:rPr lang="en-US" sz="2400">
                <a:latin typeface="Calibri"/>
                <a:ea typeface="Calibri"/>
                <a:cs typeface="Calibri"/>
                <a:sym typeface="Calibri"/>
              </a:rPr>
              <a:t>Direct leaders to identify equitable strategies with meaningful action steps to be implemented.</a:t>
            </a:r>
            <a:endParaRPr sz="2400"/>
          </a:p>
          <a:p>
            <a:pPr marL="457200" indent="-457200" defTabSz="1463040">
              <a:buClr>
                <a:srgbClr val="7F7F7F"/>
              </a:buClr>
              <a:buSzPts val="1600"/>
              <a:buFont typeface="Noto Sans Symbols"/>
              <a:buChar char="▪"/>
            </a:pPr>
            <a:r>
              <a:rPr lang="en-US" sz="2400">
                <a:latin typeface="Calibri"/>
                <a:ea typeface="Calibri"/>
                <a:cs typeface="Calibri"/>
                <a:sym typeface="Calibri"/>
              </a:rPr>
              <a:t>Empathize with critical stakeholders' contributory to school-wide growth reflecting on short – long term progress</a:t>
            </a:r>
            <a:endParaRPr sz="2400"/>
          </a:p>
          <a:p>
            <a:pPr marL="457200" indent="-457200" defTabSz="1463040">
              <a:buClr>
                <a:srgbClr val="7F7F7F"/>
              </a:buClr>
              <a:buSzPts val="1600"/>
              <a:buFont typeface="Noto Sans Symbols"/>
              <a:buChar char="▪"/>
            </a:pPr>
            <a:r>
              <a:rPr lang="en-US" sz="2400">
                <a:latin typeface="Calibri"/>
                <a:ea typeface="Calibri"/>
                <a:cs typeface="Calibri"/>
                <a:sym typeface="Calibri"/>
              </a:rPr>
              <a:t>Account for essential federal, state and district reporting requirements including DoE, GADOE, A.C.E.S., etc.</a:t>
            </a:r>
            <a:endParaRPr sz="2400"/>
          </a:p>
          <a:p>
            <a:pPr marL="457200" indent="-294640" defTabSz="1463040">
              <a:buClr>
                <a:srgbClr val="7F7F7F"/>
              </a:buClr>
              <a:buSzPts val="1600"/>
            </a:pPr>
            <a:endParaRPr lang="en-US" sz="2300">
              <a:latin typeface="Calibri"/>
              <a:ea typeface="Calibri"/>
              <a:cs typeface="Calibri"/>
              <a:sym typeface="Calibri"/>
            </a:endParaRPr>
          </a:p>
          <a:p>
            <a:pPr marL="457200" indent="-294640" defTabSz="1463040">
              <a:buClr>
                <a:srgbClr val="7F7F7F"/>
              </a:buClr>
              <a:buSzPts val="1600"/>
            </a:pPr>
            <a:endParaRPr lang="en-US" sz="2300">
              <a:latin typeface="Calibri"/>
              <a:ea typeface="Calibri"/>
              <a:cs typeface="Calibri"/>
              <a:sym typeface="Calibri"/>
            </a:endParaRPr>
          </a:p>
          <a:p>
            <a:pPr defTabSz="1463040">
              <a:buSzPts val="1600"/>
            </a:pPr>
            <a:r>
              <a:rPr lang="en-US" sz="2300">
                <a:latin typeface="Calibri"/>
                <a:ea typeface="Calibri"/>
                <a:cs typeface="Calibri"/>
                <a:sym typeface="Calibri"/>
              </a:rPr>
              <a:t>For assistance on building and implementing your plans, please reach out to:</a:t>
            </a:r>
            <a:endParaRPr sz="2300"/>
          </a:p>
          <a:p>
            <a:pPr marL="457200" indent="-457200" defTabSz="1463040">
              <a:buClr>
                <a:srgbClr val="7F7F7F"/>
              </a:buClr>
              <a:buSzPts val="1600"/>
              <a:buFont typeface="Noto Sans Symbols"/>
              <a:buChar char="▪"/>
            </a:pPr>
            <a:r>
              <a:rPr lang="en-US" sz="2300">
                <a:latin typeface="Calibri"/>
                <a:ea typeface="Calibri"/>
                <a:cs typeface="Calibri"/>
                <a:sym typeface="Calibri"/>
              </a:rPr>
              <a:t>Kelly Day, Director of Federal Programs, </a:t>
            </a:r>
            <a:r>
              <a:rPr lang="en-US" sz="2300" u="sng">
                <a:solidFill>
                  <a:srgbClr val="4472C4"/>
                </a:solidFill>
                <a:latin typeface="Calibri"/>
                <a:ea typeface="Calibri"/>
                <a:cs typeface="Calibri"/>
                <a:sym typeface="Calibri"/>
              </a:rPr>
              <a:t>Kelly.Day@apsk12.org</a:t>
            </a:r>
            <a:endParaRPr sz="2300"/>
          </a:p>
          <a:p>
            <a:pPr marL="457200" indent="-447040" defTabSz="1463040">
              <a:buClr>
                <a:srgbClr val="7F7F7F"/>
              </a:buClr>
              <a:buSzPts val="1500"/>
              <a:buFont typeface="Noto Sans Symbols"/>
              <a:buChar char="▪"/>
            </a:pPr>
            <a:r>
              <a:rPr lang="en-US" sz="2300">
                <a:latin typeface="Calibri"/>
                <a:ea typeface="Calibri"/>
                <a:cs typeface="Calibri"/>
                <a:sym typeface="Calibri"/>
              </a:rPr>
              <a:t>Derrick Hardy, Director of Continuous Improvement, </a:t>
            </a:r>
            <a:r>
              <a:rPr lang="en-US" sz="2300" u="sng">
                <a:solidFill>
                  <a:srgbClr val="4472C4"/>
                </a:solidFill>
                <a:latin typeface="Calibri"/>
                <a:ea typeface="Calibri"/>
                <a:cs typeface="Calibri"/>
                <a:sym typeface="Calibri"/>
              </a:rPr>
              <a:t>Derrick.Hardy@apsk12.org</a:t>
            </a:r>
          </a:p>
          <a:p>
            <a:pPr marL="457200" indent="-447040" defTabSz="1463040">
              <a:buClr>
                <a:srgbClr val="7F7F7F"/>
              </a:buClr>
              <a:buSzPts val="1500"/>
              <a:buFont typeface="Noto Sans Symbols"/>
              <a:buChar char="▪"/>
            </a:pPr>
            <a:r>
              <a:rPr lang="en-US" sz="2300">
                <a:latin typeface="Calibri"/>
                <a:ea typeface="Calibri"/>
                <a:cs typeface="Calibri"/>
                <a:sym typeface="Calibri"/>
              </a:rPr>
              <a:t>Larry Wallace, Executive Director of Federal Programs, </a:t>
            </a:r>
            <a:r>
              <a:rPr lang="en-US" sz="2300" u="sng">
                <a:solidFill>
                  <a:srgbClr val="0563C1"/>
                </a:solidFill>
                <a:latin typeface="Calibri"/>
                <a:ea typeface="Calibri"/>
                <a:cs typeface="Calibri"/>
                <a:sym typeface="Calibri"/>
                <a:hlinkClick r:id="rId3"/>
              </a:rPr>
              <a:t>Larry.Wallace@apsk12.org</a:t>
            </a:r>
            <a:endParaRPr lang="en-US" sz="2300" u="sng">
              <a:solidFill>
                <a:srgbClr val="0563C1"/>
              </a:solidFill>
              <a:latin typeface="Calibri"/>
              <a:ea typeface="Calibri"/>
              <a:cs typeface="Calibri"/>
              <a:sym typeface="Calibri"/>
            </a:endParaRPr>
          </a:p>
          <a:p>
            <a:pPr marL="457200" indent="-447040" defTabSz="1463040">
              <a:buClr>
                <a:srgbClr val="7F7F7F"/>
              </a:buClr>
              <a:buSzPts val="1500"/>
              <a:buFont typeface="Noto Sans Symbols"/>
              <a:buChar char="▪"/>
            </a:pPr>
            <a:r>
              <a:rPr lang="en-US" sz="2300">
                <a:latin typeface="Calibri"/>
                <a:ea typeface="Calibri"/>
                <a:cs typeface="Calibri"/>
                <a:sym typeface="Calibri"/>
              </a:rPr>
              <a:t>Kevin Maxwell, Assistant Superintendent of Innovation, Improvement &amp; Redesign, </a:t>
            </a:r>
            <a:r>
              <a:rPr lang="en-US" sz="2300" u="sng">
                <a:solidFill>
                  <a:srgbClr val="0563C1"/>
                </a:solidFill>
                <a:latin typeface="Calibri"/>
                <a:ea typeface="Calibri"/>
                <a:cs typeface="Calibri"/>
                <a:sym typeface="Calibri"/>
              </a:rPr>
              <a:t>Kevin.Maxwell@apsk12.org</a:t>
            </a:r>
            <a:endParaRPr lang="en-US" sz="2300"/>
          </a:p>
        </p:txBody>
      </p:sp>
    </p:spTree>
    <p:extLst>
      <p:ext uri="{BB962C8B-B14F-4D97-AF65-F5344CB8AC3E}">
        <p14:creationId xmlns:p14="http://schemas.microsoft.com/office/powerpoint/2010/main" val="4235343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e5c48d7ab6_0_264"/>
          <p:cNvSpPr/>
          <p:nvPr/>
        </p:nvSpPr>
        <p:spPr>
          <a:xfrm>
            <a:off x="0" y="9801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296" name="Google Shape;296;ge5c48d7ab6_0_264"/>
          <p:cNvSpPr/>
          <p:nvPr/>
        </p:nvSpPr>
        <p:spPr>
          <a:xfrm>
            <a:off x="13466252" y="112450"/>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297" name="Google Shape;297;ge5c48d7ab6_0_264"/>
          <p:cNvSpPr/>
          <p:nvPr/>
        </p:nvSpPr>
        <p:spPr>
          <a:xfrm>
            <a:off x="2863340" y="51643"/>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ACTIVITY: School Information</a:t>
            </a:r>
            <a:endParaRPr sz="3360" b="1">
              <a:solidFill>
                <a:schemeClr val="lt1"/>
              </a:solidFill>
            </a:endParaRPr>
          </a:p>
        </p:txBody>
      </p:sp>
      <p:sp>
        <p:nvSpPr>
          <p:cNvPr id="298" name="Google Shape;298;ge5c48d7ab6_0_264"/>
          <p:cNvSpPr txBox="1"/>
          <p:nvPr/>
        </p:nvSpPr>
        <p:spPr>
          <a:xfrm>
            <a:off x="394252" y="1471938"/>
            <a:ext cx="13999846" cy="7414153"/>
          </a:xfrm>
          <a:prstGeom prst="rect">
            <a:avLst/>
          </a:prstGeom>
          <a:solidFill>
            <a:srgbClr val="FEE1A5">
              <a:alpha val="27058"/>
            </a:srgbClr>
          </a:solidFill>
          <a:ln w="50800" cap="flat" cmpd="sng">
            <a:solidFill>
              <a:srgbClr val="C6890B"/>
            </a:solidFill>
            <a:prstDash val="solid"/>
            <a:round/>
            <a:headEnd type="none" w="sm" len="sm"/>
            <a:tailEnd type="none" w="sm" len="sm"/>
          </a:ln>
        </p:spPr>
        <p:txBody>
          <a:bodyPr spcFirstLastPara="1" wrap="square" lIns="127995" tIns="63980" rIns="127995" bIns="63980" anchor="ctr" anchorCtr="0">
            <a:noAutofit/>
          </a:bodyPr>
          <a:lstStyle/>
          <a:p>
            <a:pPr algn="ctr">
              <a:buClr>
                <a:schemeClr val="dk1"/>
              </a:buClr>
              <a:buSzPts val="1500"/>
            </a:pPr>
            <a:endParaRPr sz="2660">
              <a:solidFill>
                <a:schemeClr val="dk1"/>
              </a:solidFill>
            </a:endParaRPr>
          </a:p>
          <a:p>
            <a:pPr algn="ctr">
              <a:buClr>
                <a:schemeClr val="dk1"/>
              </a:buClr>
              <a:buSzPts val="1500"/>
            </a:pPr>
            <a:r>
              <a:rPr lang="en-US" sz="2660">
                <a:solidFill>
                  <a:schemeClr val="dk1"/>
                </a:solidFill>
              </a:rPr>
              <a:t>Complete the chart on the next page by listing all committee members who participated in completing the school wide plan.  Please duplicate the slide to add more positions if necessary.  All positions with an asterisk must be included on the planning committee. </a:t>
            </a:r>
            <a:endParaRPr sz="2660">
              <a:solidFill>
                <a:schemeClr val="dk1"/>
              </a:solidFill>
            </a:endParaRPr>
          </a:p>
          <a:p>
            <a:pPr algn="ctr">
              <a:buClr>
                <a:schemeClr val="dk1"/>
              </a:buClr>
              <a:buSzPts val="1500"/>
            </a:pPr>
            <a:endParaRPr sz="2660">
              <a:solidFill>
                <a:schemeClr val="dk1"/>
              </a:solidFill>
            </a:endParaRPr>
          </a:p>
          <a:p>
            <a:pPr algn="ctr">
              <a:buClr>
                <a:schemeClr val="dk1"/>
              </a:buClr>
              <a:buSzPts val="1500"/>
            </a:pPr>
            <a:r>
              <a:rPr lang="en-US" sz="2660">
                <a:solidFill>
                  <a:schemeClr val="dk1"/>
                </a:solidFill>
              </a:rPr>
              <a:t>Title I schools must print this page, obtain signatures, and submit it to your Federal Programs Specialist. </a:t>
            </a:r>
            <a:endParaRPr sz="2660">
              <a:solidFill>
                <a:schemeClr val="dk1"/>
              </a:solidFill>
            </a:endParaRPr>
          </a:p>
          <a:p>
            <a:pPr algn="ctr">
              <a:buSzPts val="1900"/>
            </a:pPr>
            <a:endParaRPr sz="2660"/>
          </a:p>
        </p:txBody>
      </p:sp>
      <p:grpSp>
        <p:nvGrpSpPr>
          <p:cNvPr id="299" name="Google Shape;299;ge5c48d7ab6_0_264"/>
          <p:cNvGrpSpPr/>
          <p:nvPr/>
        </p:nvGrpSpPr>
        <p:grpSpPr>
          <a:xfrm>
            <a:off x="13594509" y="93177"/>
            <a:ext cx="919136" cy="707617"/>
            <a:chOff x="8092231" y="1622475"/>
            <a:chExt cx="307997" cy="237107"/>
          </a:xfrm>
        </p:grpSpPr>
        <p:sp>
          <p:nvSpPr>
            <p:cNvPr id="300" name="Google Shape;300;ge5c48d7ab6_0_264"/>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01" name="Google Shape;301;ge5c48d7ab6_0_264"/>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ge5c48d7ab6_0_274"/>
          <p:cNvSpPr/>
          <p:nvPr/>
        </p:nvSpPr>
        <p:spPr>
          <a:xfrm>
            <a:off x="0" y="51118"/>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07" name="Google Shape;307;ge5c48d7ab6_0_274"/>
          <p:cNvSpPr/>
          <p:nvPr/>
        </p:nvSpPr>
        <p:spPr>
          <a:xfrm>
            <a:off x="13235359" y="62066"/>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08" name="Google Shape;308;ge5c48d7ab6_0_274"/>
          <p:cNvSpPr/>
          <p:nvPr/>
        </p:nvSpPr>
        <p:spPr>
          <a:xfrm>
            <a:off x="2929038" y="-1863"/>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School Information</a:t>
            </a:r>
            <a:endParaRPr sz="3360" b="1">
              <a:solidFill>
                <a:schemeClr val="lt1"/>
              </a:solidFill>
            </a:endParaRPr>
          </a:p>
        </p:txBody>
      </p:sp>
      <p:grpSp>
        <p:nvGrpSpPr>
          <p:cNvPr id="309" name="Google Shape;309;ge5c48d7ab6_0_274"/>
          <p:cNvGrpSpPr/>
          <p:nvPr/>
        </p:nvGrpSpPr>
        <p:grpSpPr>
          <a:xfrm>
            <a:off x="13520273" y="100166"/>
            <a:ext cx="919136" cy="707617"/>
            <a:chOff x="8092231" y="1622475"/>
            <a:chExt cx="307997" cy="237107"/>
          </a:xfrm>
        </p:grpSpPr>
        <p:sp>
          <p:nvSpPr>
            <p:cNvPr id="310" name="Google Shape;310;ge5c48d7ab6_0_274"/>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11" name="Google Shape;311;ge5c48d7ab6_0_274"/>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12" name="Google Shape;312;ge5c48d7ab6_0_274"/>
          <p:cNvGraphicFramePr/>
          <p:nvPr>
            <p:extLst>
              <p:ext uri="{D42A27DB-BD31-4B8C-83A1-F6EECF244321}">
                <p14:modId xmlns:p14="http://schemas.microsoft.com/office/powerpoint/2010/main" val="3758075194"/>
              </p:ext>
            </p:extLst>
          </p:nvPr>
        </p:nvGraphicFramePr>
        <p:xfrm>
          <a:off x="291089" y="3606975"/>
          <a:ext cx="14149947" cy="7215564"/>
        </p:xfrm>
        <a:graphic>
          <a:graphicData uri="http://schemas.openxmlformats.org/drawingml/2006/table">
            <a:tbl>
              <a:tblPr>
                <a:noFill/>
                <a:tableStyleId>{CD88FB69-2098-4870-A087-6ADD50F5CA38}</a:tableStyleId>
              </a:tblPr>
              <a:tblGrid>
                <a:gridCol w="4678777">
                  <a:extLst>
                    <a:ext uri="{9D8B030D-6E8A-4147-A177-3AD203B41FA5}">
                      <a16:colId xmlns:a16="http://schemas.microsoft.com/office/drawing/2014/main" val="20000"/>
                    </a:ext>
                  </a:extLst>
                </a:gridCol>
                <a:gridCol w="5625062">
                  <a:extLst>
                    <a:ext uri="{9D8B030D-6E8A-4147-A177-3AD203B41FA5}">
                      <a16:colId xmlns:a16="http://schemas.microsoft.com/office/drawing/2014/main" val="20001"/>
                    </a:ext>
                  </a:extLst>
                </a:gridCol>
                <a:gridCol w="3846108">
                  <a:extLst>
                    <a:ext uri="{9D8B030D-6E8A-4147-A177-3AD203B41FA5}">
                      <a16:colId xmlns:a16="http://schemas.microsoft.com/office/drawing/2014/main" val="20002"/>
                    </a:ext>
                  </a:extLst>
                </a:gridCol>
              </a:tblGrid>
              <a:tr h="430305">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Name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Position</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Signature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473390">
                <a:tc>
                  <a:txBody>
                    <a:bodyPr/>
                    <a:lstStyle/>
                    <a:p>
                      <a:pPr marL="0" marR="0" lvl="0" indent="0" algn="l" rtl="0">
                        <a:lnSpc>
                          <a:spcPct val="100000"/>
                        </a:lnSpc>
                        <a:spcBef>
                          <a:spcPts val="0"/>
                        </a:spcBef>
                        <a:spcAft>
                          <a:spcPts val="0"/>
                        </a:spcAft>
                        <a:buClr>
                          <a:srgbClr val="000000"/>
                        </a:buClr>
                        <a:buSzPts val="1100"/>
                        <a:buFont typeface="Arial"/>
                        <a:buNone/>
                      </a:pPr>
                      <a:r>
                        <a:rPr lang="en-US" sz="1600" u="none" strike="noStrike" cap="none">
                          <a:latin typeface="Arial"/>
                          <a:ea typeface="Arial"/>
                          <a:cs typeface="Arial"/>
                        </a:rPr>
                        <a:t>Kala Goodwine</a:t>
                      </a: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u="none" strike="noStrike" cap="none">
                          <a:latin typeface="Arial"/>
                          <a:ea typeface="Arial"/>
                          <a:cs typeface="Arial"/>
                          <a:sym typeface="Arial"/>
                        </a:rPr>
                        <a:t>Associate Superintendent*</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473390">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Caroline Brown</a:t>
                      </a: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Principal*</a:t>
                      </a:r>
                      <a:r>
                        <a:rPr lang="en-US" sz="1900" u="none" strike="noStrike" cap="none">
                          <a:latin typeface="Arial"/>
                          <a:ea typeface="Arial"/>
                          <a:cs typeface="Arial"/>
                        </a:rPr>
                        <a:t> </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r h="473390">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Teruko Dobashi-Taylor</a:t>
                      </a: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Assistant Principal*</a:t>
                      </a:r>
                      <a:r>
                        <a:rPr lang="en-US" sz="1900" u="none" strike="noStrike" cap="none">
                          <a:latin typeface="Arial"/>
                          <a:ea typeface="Arial"/>
                          <a:cs typeface="Arial"/>
                        </a:rPr>
                        <a:t> </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lang="en-US" sz="1900" u="none" strike="noStrike" cap="none" baseline="0">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3"/>
                  </a:ext>
                </a:extLst>
              </a:tr>
              <a:tr h="473390">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A. Springer</a:t>
                      </a: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SWD Lead Teacher*</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4"/>
                  </a:ext>
                </a:extLst>
              </a:tr>
              <a:tr h="473390">
                <a:tc>
                  <a:txBody>
                    <a:bodyPr/>
                    <a:lstStyle/>
                    <a:p>
                      <a:pPr marL="0" marR="0" lvl="0" indent="0" algn="l" rtl="0">
                        <a:lnSpc>
                          <a:spcPct val="100000"/>
                        </a:lnSpc>
                        <a:spcBef>
                          <a:spcPts val="0"/>
                        </a:spcBef>
                        <a:spcAft>
                          <a:spcPts val="0"/>
                        </a:spcAft>
                        <a:buClr>
                          <a:srgbClr val="000000"/>
                        </a:buClr>
                        <a:buSzPts val="900"/>
                        <a:buFont typeface="Arial"/>
                        <a:buNone/>
                      </a:pP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ELL Teacher*</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5"/>
                  </a:ext>
                </a:extLst>
              </a:tr>
              <a:tr h="473390">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Reuven (first grade)</a:t>
                      </a: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Teacher*(Grade)</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6"/>
                  </a:ext>
                </a:extLst>
              </a:tr>
              <a:tr h="881032">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A Perkins (Third Grade)</a:t>
                      </a:r>
                    </a:p>
                    <a:p>
                      <a:pPr marL="0" marR="0" lvl="0" indent="0" algn="l">
                        <a:lnSpc>
                          <a:spcPct val="100000"/>
                        </a:lnSpc>
                        <a:spcBef>
                          <a:spcPts val="0"/>
                        </a:spcBef>
                        <a:spcAft>
                          <a:spcPts val="0"/>
                        </a:spcAft>
                        <a:buSzPts val="900"/>
                        <a:buFont typeface="Arial"/>
                        <a:buNone/>
                      </a:pPr>
                      <a:endParaRPr lang="en-US" sz="1600" u="none" strike="noStrike" cap="none">
                        <a:latin typeface="Arial"/>
                        <a:ea typeface="Arial"/>
                        <a:cs typeface="Arial"/>
                      </a:endParaRPr>
                    </a:p>
                    <a:p>
                      <a:pPr marL="0" marR="0" lvl="0" indent="0" algn="l">
                        <a:lnSpc>
                          <a:spcPct val="100000"/>
                        </a:lnSpc>
                        <a:spcBef>
                          <a:spcPts val="0"/>
                        </a:spcBef>
                        <a:spcAft>
                          <a:spcPts val="0"/>
                        </a:spcAft>
                        <a:buSzPts val="900"/>
                        <a:buFont typeface="Arial"/>
                        <a:buNone/>
                      </a:pPr>
                      <a:r>
                        <a:rPr lang="en-US" sz="1600" u="none" strike="noStrike" cap="none">
                          <a:latin typeface="Arial"/>
                          <a:ea typeface="Arial"/>
                          <a:cs typeface="Arial"/>
                        </a:rPr>
                        <a:t>T. Weaver</a:t>
                      </a: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Paraprofessional*</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7"/>
                  </a:ext>
                </a:extLst>
              </a:tr>
              <a:tr h="1643717">
                <a:tc>
                  <a:txBody>
                    <a:bodyPr/>
                    <a:lstStyle/>
                    <a:p>
                      <a:pPr marL="0" marR="0" lvl="0" indent="0" algn="l" rtl="0">
                        <a:lnSpc>
                          <a:spcPct val="100000"/>
                        </a:lnSpc>
                        <a:spcBef>
                          <a:spcPts val="0"/>
                        </a:spcBef>
                        <a:spcAft>
                          <a:spcPts val="0"/>
                        </a:spcAft>
                        <a:buClr>
                          <a:srgbClr val="000000"/>
                        </a:buClr>
                        <a:buSzPts val="900"/>
                        <a:buFont typeface="Arial"/>
                        <a:buNone/>
                      </a:pPr>
                      <a:endParaRPr sz="13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Teacher (Grade)</a:t>
                      </a:r>
                    </a:p>
                    <a:p>
                      <a:pPr marL="0" marR="0" lvl="0" indent="0" algn="l" rtl="0">
                        <a:lnSpc>
                          <a:spcPct val="100000"/>
                        </a:lnSpc>
                        <a:spcBef>
                          <a:spcPts val="0"/>
                        </a:spcBef>
                        <a:spcAft>
                          <a:spcPts val="0"/>
                        </a:spcAft>
                        <a:buClr>
                          <a:srgbClr val="000000"/>
                        </a:buClr>
                        <a:buSzPts val="1300"/>
                        <a:buFont typeface="Arial"/>
                        <a:buNone/>
                      </a:pPr>
                      <a:endParaRPr lang="en-US" sz="190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sym typeface="Arial"/>
                        </a:rPr>
                        <a:t>Teacher ( Grade)</a:t>
                      </a:r>
                    </a:p>
                    <a:p>
                      <a:pPr marL="0" marR="0" lvl="0" indent="0" algn="l">
                        <a:lnSpc>
                          <a:spcPct val="100000"/>
                        </a:lnSpc>
                        <a:spcBef>
                          <a:spcPts val="0"/>
                        </a:spcBef>
                        <a:spcAft>
                          <a:spcPts val="0"/>
                        </a:spcAft>
                        <a:buSzPts val="1300"/>
                        <a:buFont typeface="Arial"/>
                        <a:buNone/>
                      </a:pPr>
                      <a:endParaRPr lang="en-US" sz="1900" u="none" strike="noStrike" cap="none">
                        <a:latin typeface="Arial"/>
                        <a:ea typeface="Arial"/>
                        <a:cs typeface="Arial"/>
                      </a:endParaRPr>
                    </a:p>
                    <a:p>
                      <a:pPr marL="0" marR="0" lvl="0" indent="0" algn="l">
                        <a:lnSpc>
                          <a:spcPct val="100000"/>
                        </a:lnSpc>
                        <a:spcBef>
                          <a:spcPts val="0"/>
                        </a:spcBef>
                        <a:spcAft>
                          <a:spcPts val="0"/>
                        </a:spcAft>
                        <a:buSzPts val="1300"/>
                        <a:buFont typeface="Arial"/>
                        <a:buNone/>
                      </a:pPr>
                      <a:r>
                        <a:rPr lang="en-US" sz="1900" u="none" strike="noStrike" cap="none">
                          <a:latin typeface="Arial"/>
                          <a:ea typeface="Arial"/>
                          <a:cs typeface="Arial"/>
                        </a:rPr>
                        <a:t>Interventionist</a:t>
                      </a: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8"/>
                  </a:ext>
                </a:extLst>
              </a:tr>
              <a:tr h="473390">
                <a:tc>
                  <a:txBody>
                    <a:bodyPr/>
                    <a:lstStyle/>
                    <a:p>
                      <a:pPr marL="0" marR="0" lvl="0" indent="0" algn="l" rtl="0">
                        <a:lnSpc>
                          <a:spcPct val="100000"/>
                        </a:lnSpc>
                        <a:spcBef>
                          <a:spcPts val="0"/>
                        </a:spcBef>
                        <a:spcAft>
                          <a:spcPts val="0"/>
                        </a:spcAft>
                        <a:buClr>
                          <a:srgbClr val="000000"/>
                        </a:buClr>
                        <a:buSzPts val="900"/>
                        <a:buFont typeface="Arial"/>
                        <a:buNone/>
                      </a:pPr>
                      <a:endParaRPr sz="13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rPr>
                        <a:t>Community Member/Parent*</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9"/>
                  </a:ext>
                </a:extLst>
              </a:tr>
              <a:tr h="473390">
                <a:tc>
                  <a:txBody>
                    <a:bodyPr/>
                    <a:lstStyle/>
                    <a:p>
                      <a:pPr marL="0" marR="0" lvl="0" indent="0" algn="l" rtl="0">
                        <a:lnSpc>
                          <a:spcPct val="100000"/>
                        </a:lnSpc>
                        <a:spcBef>
                          <a:spcPts val="0"/>
                        </a:spcBef>
                        <a:spcAft>
                          <a:spcPts val="0"/>
                        </a:spcAft>
                        <a:buClr>
                          <a:srgbClr val="000000"/>
                        </a:buClr>
                        <a:buSzPts val="900"/>
                        <a:buFont typeface="Arial"/>
                        <a:buNone/>
                      </a:pPr>
                      <a:r>
                        <a:rPr lang="en-US" sz="1600" u="none" strike="noStrike" cap="none">
                          <a:latin typeface="Arial"/>
                          <a:ea typeface="Arial"/>
                          <a:cs typeface="Arial"/>
                        </a:rPr>
                        <a:t>Natasha Clayton</a:t>
                      </a:r>
                      <a:endParaRPr sz="16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latin typeface="Arial"/>
                          <a:ea typeface="Arial"/>
                          <a:cs typeface="Arial"/>
                        </a:rPr>
                        <a:t>Federal Programs Specialist*</a:t>
                      </a:r>
                      <a:endParaRPr sz="1900" u="none" strike="noStrike" cap="none">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10"/>
                  </a:ext>
                </a:extLst>
              </a:tr>
              <a:tr h="473390">
                <a:tc>
                  <a:txBody>
                    <a:bodyPr/>
                    <a:lstStyle/>
                    <a:p>
                      <a:pPr marL="0" marR="0" lvl="0" indent="0" algn="l" rtl="0">
                        <a:lnSpc>
                          <a:spcPct val="100000"/>
                        </a:lnSpc>
                        <a:spcBef>
                          <a:spcPts val="0"/>
                        </a:spcBef>
                        <a:spcAft>
                          <a:spcPts val="0"/>
                        </a:spcAft>
                        <a:buClr>
                          <a:srgbClr val="000000"/>
                        </a:buClr>
                        <a:buSzPts val="900"/>
                        <a:buFont typeface="Arial"/>
                        <a:buNone/>
                      </a:pPr>
                      <a:endParaRPr sz="13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11"/>
                  </a:ext>
                </a:extLst>
              </a:tr>
            </a:tbl>
          </a:graphicData>
        </a:graphic>
      </p:graphicFrame>
      <p:graphicFrame>
        <p:nvGraphicFramePr>
          <p:cNvPr id="313" name="Google Shape;313;ge5c48d7ab6_0_274"/>
          <p:cNvGraphicFramePr/>
          <p:nvPr>
            <p:extLst>
              <p:ext uri="{D42A27DB-BD31-4B8C-83A1-F6EECF244321}">
                <p14:modId xmlns:p14="http://schemas.microsoft.com/office/powerpoint/2010/main" val="632718311"/>
              </p:ext>
            </p:extLst>
          </p:nvPr>
        </p:nvGraphicFramePr>
        <p:xfrm>
          <a:off x="289461" y="1420180"/>
          <a:ext cx="14149947" cy="2073296"/>
        </p:xfrm>
        <a:graphic>
          <a:graphicData uri="http://schemas.openxmlformats.org/drawingml/2006/table">
            <a:tbl>
              <a:tblPr>
                <a:noFill/>
                <a:tableStyleId>{CD88FB69-2098-4870-A087-6ADD50F5CA38}</a:tableStyleId>
              </a:tblPr>
              <a:tblGrid>
                <a:gridCol w="3431644">
                  <a:extLst>
                    <a:ext uri="{9D8B030D-6E8A-4147-A177-3AD203B41FA5}">
                      <a16:colId xmlns:a16="http://schemas.microsoft.com/office/drawing/2014/main" val="20000"/>
                    </a:ext>
                  </a:extLst>
                </a:gridCol>
                <a:gridCol w="4487692">
                  <a:extLst>
                    <a:ext uri="{9D8B030D-6E8A-4147-A177-3AD203B41FA5}">
                      <a16:colId xmlns:a16="http://schemas.microsoft.com/office/drawing/2014/main" val="20001"/>
                    </a:ext>
                  </a:extLst>
                </a:gridCol>
                <a:gridCol w="2970684">
                  <a:extLst>
                    <a:ext uri="{9D8B030D-6E8A-4147-A177-3AD203B41FA5}">
                      <a16:colId xmlns:a16="http://schemas.microsoft.com/office/drawing/2014/main" val="20002"/>
                    </a:ext>
                  </a:extLst>
                </a:gridCol>
                <a:gridCol w="3259927">
                  <a:extLst>
                    <a:ext uri="{9D8B030D-6E8A-4147-A177-3AD203B41FA5}">
                      <a16:colId xmlns:a16="http://schemas.microsoft.com/office/drawing/2014/main" val="20003"/>
                    </a:ext>
                  </a:extLst>
                </a:gridCol>
              </a:tblGrid>
              <a:tr h="518324">
                <a:tc>
                  <a:txBody>
                    <a:bodyPr/>
                    <a:lstStyle/>
                    <a:p>
                      <a:pPr marL="0" marR="0" lvl="0" indent="0" algn="l" rtl="0">
                        <a:lnSpc>
                          <a:spcPct val="100000"/>
                        </a:lnSpc>
                        <a:spcBef>
                          <a:spcPts val="0"/>
                        </a:spcBef>
                        <a:spcAft>
                          <a:spcPts val="0"/>
                        </a:spcAft>
                        <a:buClr>
                          <a:srgbClr val="000000"/>
                        </a:buClr>
                        <a:buSzPts val="1300"/>
                        <a:buFont typeface="Arial"/>
                        <a:buNone/>
                      </a:pPr>
                      <a:r>
                        <a:rPr lang="en-US" sz="2000" b="1" u="none" strike="noStrike" cap="none"/>
                        <a:t>District Name</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Atlanta Public Schools</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b="1" u="none" strike="noStrike" cap="none"/>
                        <a:t>Fiscal Year</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2023</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518324">
                <a:tc>
                  <a:txBody>
                    <a:bodyPr/>
                    <a:lstStyle/>
                    <a:p>
                      <a:pPr marL="0" marR="0" lvl="0" indent="0" algn="l" rtl="0">
                        <a:lnSpc>
                          <a:spcPct val="100000"/>
                        </a:lnSpc>
                        <a:spcBef>
                          <a:spcPts val="0"/>
                        </a:spcBef>
                        <a:spcAft>
                          <a:spcPts val="0"/>
                        </a:spcAft>
                        <a:buClr>
                          <a:srgbClr val="000000"/>
                        </a:buClr>
                        <a:buSzPts val="1100"/>
                        <a:buFont typeface="Arial"/>
                        <a:buNone/>
                      </a:pPr>
                      <a:r>
                        <a:rPr lang="en-US" sz="2000" b="1" u="none" strike="noStrike" cap="none"/>
                        <a:t>School Name</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Toomer Elementary School </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2000" b="1" u="none" strike="noStrike" cap="none"/>
                        <a:t>Grade Band</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PreK- 5</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518324">
                <a:tc>
                  <a:txBody>
                    <a:bodyPr/>
                    <a:lstStyle/>
                    <a:p>
                      <a:pPr marL="0" marR="0" lvl="0" indent="0" algn="l" rtl="0">
                        <a:lnSpc>
                          <a:spcPct val="100000"/>
                        </a:lnSpc>
                        <a:spcBef>
                          <a:spcPts val="0"/>
                        </a:spcBef>
                        <a:spcAft>
                          <a:spcPts val="0"/>
                        </a:spcAft>
                        <a:buClr>
                          <a:srgbClr val="000000"/>
                        </a:buClr>
                        <a:buSzPts val="1300"/>
                        <a:buFont typeface="Arial"/>
                        <a:buNone/>
                      </a:pPr>
                      <a:r>
                        <a:rPr lang="en-US" sz="2000" b="1" u="none" strike="noStrike" cap="none"/>
                        <a:t>Principal</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Caroline Brown </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b="1" u="none" strike="noStrike" cap="none"/>
                        <a:t>Cluster</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Jackson </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518324">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2000" b="1" u="none" strike="noStrike" cap="none"/>
                        <a:t>State Designation (CSI/TSI/Promise)</a:t>
                      </a:r>
                      <a:endParaRPr sz="2000" b="1"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US" sz="2000" u="none" strike="noStrike" cap="none"/>
                        <a:t>Promise</a:t>
                      </a:r>
                      <a:endParaRPr sz="2000" u="none" strike="noStrike" cap="none"/>
                    </a:p>
                  </a:txBody>
                  <a:tcPr marL="68997" marR="68997" marT="68997" marB="68997"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ge5c48d7ab6_0_285"/>
          <p:cNvSpPr/>
          <p:nvPr/>
        </p:nvSpPr>
        <p:spPr>
          <a:xfrm>
            <a:off x="0" y="5862"/>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19" name="Google Shape;319;ge5c48d7ab6_0_285"/>
          <p:cNvSpPr/>
          <p:nvPr/>
        </p:nvSpPr>
        <p:spPr>
          <a:xfrm>
            <a:off x="13243759" y="72281"/>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20" name="Google Shape;320;ge5c48d7ab6_0_285"/>
          <p:cNvSpPr/>
          <p:nvPr/>
        </p:nvSpPr>
        <p:spPr>
          <a:xfrm>
            <a:off x="2863340" y="70499"/>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ACTIVITY: Title I Attestations</a:t>
            </a:r>
            <a:endParaRPr sz="3360" b="1">
              <a:solidFill>
                <a:schemeClr val="lt1"/>
              </a:solidFill>
            </a:endParaRPr>
          </a:p>
        </p:txBody>
      </p:sp>
      <p:sp>
        <p:nvSpPr>
          <p:cNvPr id="321" name="Google Shape;321;ge5c48d7ab6_0_285"/>
          <p:cNvSpPr txBox="1"/>
          <p:nvPr/>
        </p:nvSpPr>
        <p:spPr>
          <a:xfrm>
            <a:off x="312024" y="1755913"/>
            <a:ext cx="14088891" cy="3075660"/>
          </a:xfrm>
          <a:prstGeom prst="rect">
            <a:avLst/>
          </a:prstGeom>
          <a:solidFill>
            <a:srgbClr val="FEE1A5">
              <a:alpha val="27058"/>
            </a:srgbClr>
          </a:solidFill>
          <a:ln w="50800" cap="flat" cmpd="sng">
            <a:solidFill>
              <a:srgbClr val="C6890B"/>
            </a:solidFill>
            <a:prstDash val="solid"/>
            <a:round/>
            <a:headEnd type="none" w="sm" len="sm"/>
            <a:tailEnd type="none" w="sm" len="sm"/>
          </a:ln>
        </p:spPr>
        <p:txBody>
          <a:bodyPr spcFirstLastPara="1" wrap="square" lIns="127995" tIns="63980" rIns="127995" bIns="63980" anchor="ctr" anchorCtr="0">
            <a:noAutofit/>
          </a:bodyPr>
          <a:lstStyle/>
          <a:p>
            <a:pPr algn="ctr">
              <a:buClr>
                <a:schemeClr val="dk1"/>
              </a:buClr>
              <a:buSzPts val="1500"/>
            </a:pPr>
            <a:endParaRPr sz="2660">
              <a:solidFill>
                <a:schemeClr val="dk1"/>
              </a:solidFill>
            </a:endParaRPr>
          </a:p>
          <a:p>
            <a:pPr>
              <a:buSzPts val="1600"/>
            </a:pPr>
            <a:r>
              <a:rPr lang="en-US" sz="2240"/>
              <a:t>All components of a schoolwide program plan must be addressed.  Please sign by each box to attest that the school is in compliance with each indicator, sign and return to your Federal Programs Specialist.</a:t>
            </a:r>
            <a:endParaRPr sz="2240" b="1">
              <a:solidFill>
                <a:srgbClr val="FF0000"/>
              </a:solidFill>
            </a:endParaRPr>
          </a:p>
          <a:p>
            <a:pPr algn="ctr">
              <a:buClr>
                <a:schemeClr val="dk1"/>
              </a:buClr>
              <a:buSzPts val="1500"/>
            </a:pPr>
            <a:endParaRPr sz="2660">
              <a:solidFill>
                <a:schemeClr val="dk1"/>
              </a:solidFill>
            </a:endParaRPr>
          </a:p>
          <a:p>
            <a:pPr algn="ctr">
              <a:buSzPts val="1900"/>
            </a:pPr>
            <a:endParaRPr sz="2660"/>
          </a:p>
        </p:txBody>
      </p:sp>
      <p:grpSp>
        <p:nvGrpSpPr>
          <p:cNvPr id="322" name="Google Shape;322;ge5c48d7ab6_0_285"/>
          <p:cNvGrpSpPr/>
          <p:nvPr/>
        </p:nvGrpSpPr>
        <p:grpSpPr>
          <a:xfrm>
            <a:off x="13481780" y="148481"/>
            <a:ext cx="919136" cy="707617"/>
            <a:chOff x="8092231" y="1622475"/>
            <a:chExt cx="307997" cy="237107"/>
          </a:xfrm>
        </p:grpSpPr>
        <p:sp>
          <p:nvSpPr>
            <p:cNvPr id="323" name="Google Shape;323;ge5c48d7ab6_0_285"/>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24" name="Google Shape;324;ge5c48d7ab6_0_285"/>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ge5c48d7ab6_0_295"/>
          <p:cNvSpPr/>
          <p:nvPr/>
        </p:nvSpPr>
        <p:spPr>
          <a:xfrm>
            <a:off x="0" y="152203"/>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30" name="Google Shape;330;ge5c48d7ab6_0_295"/>
          <p:cNvSpPr/>
          <p:nvPr/>
        </p:nvSpPr>
        <p:spPr>
          <a:xfrm>
            <a:off x="13318291" y="2723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31" name="Google Shape;331;ge5c48d7ab6_0_295"/>
          <p:cNvSpPr/>
          <p:nvPr/>
        </p:nvSpPr>
        <p:spPr>
          <a:xfrm>
            <a:off x="2718905" y="67518"/>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Attestations</a:t>
            </a:r>
            <a:endParaRPr sz="3360" b="1">
              <a:solidFill>
                <a:schemeClr val="lt1"/>
              </a:solidFill>
            </a:endParaRPr>
          </a:p>
        </p:txBody>
      </p:sp>
      <p:grpSp>
        <p:nvGrpSpPr>
          <p:cNvPr id="332" name="Google Shape;332;ge5c48d7ab6_0_295"/>
          <p:cNvGrpSpPr/>
          <p:nvPr/>
        </p:nvGrpSpPr>
        <p:grpSpPr>
          <a:xfrm>
            <a:off x="13520273" y="4516"/>
            <a:ext cx="919136" cy="707617"/>
            <a:chOff x="8092231" y="1622475"/>
            <a:chExt cx="307997" cy="237107"/>
          </a:xfrm>
        </p:grpSpPr>
        <p:sp>
          <p:nvSpPr>
            <p:cNvPr id="333" name="Google Shape;333;ge5c48d7ab6_0_295"/>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34" name="Google Shape;334;ge5c48d7ab6_0_295"/>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35" name="Google Shape;335;ge5c48d7ab6_0_295"/>
          <p:cNvGraphicFramePr/>
          <p:nvPr>
            <p:extLst>
              <p:ext uri="{D42A27DB-BD31-4B8C-83A1-F6EECF244321}">
                <p14:modId xmlns:p14="http://schemas.microsoft.com/office/powerpoint/2010/main" val="131708650"/>
              </p:ext>
            </p:extLst>
          </p:nvPr>
        </p:nvGraphicFramePr>
        <p:xfrm>
          <a:off x="515815" y="4109430"/>
          <a:ext cx="13573514" cy="6143507"/>
        </p:xfrm>
        <a:graphic>
          <a:graphicData uri="http://schemas.openxmlformats.org/drawingml/2006/table">
            <a:tbl>
              <a:tblPr>
                <a:noFill/>
                <a:tableStyleId>{CD88FB69-2098-4870-A087-6ADD50F5CA38}</a:tableStyleId>
              </a:tblPr>
              <a:tblGrid>
                <a:gridCol w="10117059">
                  <a:extLst>
                    <a:ext uri="{9D8B030D-6E8A-4147-A177-3AD203B41FA5}">
                      <a16:colId xmlns:a16="http://schemas.microsoft.com/office/drawing/2014/main" val="20000"/>
                    </a:ext>
                  </a:extLst>
                </a:gridCol>
                <a:gridCol w="3456455">
                  <a:extLst>
                    <a:ext uri="{9D8B030D-6E8A-4147-A177-3AD203B41FA5}">
                      <a16:colId xmlns:a16="http://schemas.microsoft.com/office/drawing/2014/main" val="20001"/>
                    </a:ext>
                  </a:extLst>
                </a:gridCol>
              </a:tblGrid>
              <a:tr h="1055775">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Signature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885923">
                <a:tc rowSpan="2">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Is developed during a 1-year period, unless— the school is operating a school-wide program on the day before the date of the enactment of the Every Student Succeeds Act, in which case such school may continue to operate such program, but shall develop amendments to its existing plan during the first year of assistance after that date to reflect the provisions of this section</a:t>
                      </a: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885923">
                <a:tc vMerge="1">
                  <a:txBody>
                    <a:bodyPr/>
                    <a:lstStyle/>
                    <a:p>
                      <a:pPr marL="0" marR="0" lvl="0" indent="0" algn="l" rtl="0">
                        <a:lnSpc>
                          <a:spcPct val="115000"/>
                        </a:lnSpc>
                        <a:spcBef>
                          <a:spcPts val="0"/>
                        </a:spcBef>
                        <a:spcAft>
                          <a:spcPts val="0"/>
                        </a:spcAft>
                        <a:buClr>
                          <a:schemeClr val="dk1"/>
                        </a:buClr>
                        <a:buSzPts val="1500"/>
                        <a:buFont typeface="Arial"/>
                        <a:buNone/>
                      </a:pPr>
                      <a:endParaRPr sz="1600" u="none" strike="noStrike" cap="none"/>
                    </a:p>
                  </a:txBody>
                  <a:tcPr marL="64015" marR="64015" marT="64015" marB="64015">
                    <a:lnL w="9524">
                      <a:solidFill>
                        <a:srgbClr val="000000">
                          <a:alpha val="0"/>
                        </a:srgbClr>
                      </a:solidFill>
                    </a:lnL>
                    <a:lnR w="9524">
                      <a:solidFill>
                        <a:srgbClr val="000000">
                          <a:alpha val="0"/>
                        </a:srgbClr>
                      </a:solidFill>
                    </a:lnR>
                    <a:lnT w="12700">
                      <a:solidFill>
                        <a:srgbClr val="ED7D31"/>
                      </a:solidFill>
                    </a:lnT>
                    <a:lnB w="9524">
                      <a:solidFill>
                        <a:srgbClr val="000000">
                          <a:alpha val="0"/>
                        </a:srgbClr>
                      </a:solidFill>
                    </a:lnB>
                    <a:solidFill>
                      <a:srgbClr val="ED7D31">
                        <a:alpha val="20000"/>
                      </a:srgbClr>
                    </a:solidFill>
                  </a:tcPr>
                </a:tc>
                <a:tc>
                  <a:txBody>
                    <a:bodyPr/>
                    <a:lstStyle/>
                    <a:p>
                      <a:pPr marL="0" lvl="0" indent="0" algn="l">
                        <a:lnSpc>
                          <a:spcPct val="100000"/>
                        </a:lnSpc>
                        <a:spcBef>
                          <a:spcPts val="0"/>
                        </a:spcBef>
                        <a:spcAft>
                          <a:spcPts val="0"/>
                        </a:spcAft>
                        <a:buNone/>
                      </a:pPr>
                      <a:endParaRPr sz="1900" u="none" strike="noStrike" cap="none"/>
                    </a:p>
                  </a:txBody>
                  <a:tcPr marL="64015" marR="64015" marT="64015" marB="64015">
                    <a:lnL w="9524">
                      <a:solidFill>
                        <a:srgbClr val="000000">
                          <a:alpha val="0"/>
                        </a:srgbClr>
                      </a:solidFill>
                    </a:lnL>
                    <a:lnR w="9524">
                      <a:solidFill>
                        <a:srgbClr val="000000">
                          <a:alpha val="0"/>
                        </a:srgbClr>
                      </a:solidFill>
                    </a:lnR>
                    <a:lnT w="9525" cap="flat" cmpd="sng" algn="ctr">
                      <a:solidFill>
                        <a:srgbClr val="000000">
                          <a:alpha val="0"/>
                        </a:srgbClr>
                      </a:solidFill>
                      <a:prstDash val="solid"/>
                      <a:round/>
                      <a:headEnd type="none" w="sm" len="sm"/>
                      <a:tailEnd type="none" w="sm" len="sm"/>
                    </a:lnT>
                    <a:lnB w="9524">
                      <a:solidFill>
                        <a:srgbClr val="000000">
                          <a:alpha val="0"/>
                        </a:srgbClr>
                      </a:solidFill>
                    </a:lnB>
                    <a:solidFill>
                      <a:srgbClr val="ED7D31">
                        <a:alpha val="20000"/>
                      </a:srgbClr>
                    </a:solidFill>
                  </a:tcPr>
                </a:tc>
                <a:extLst>
                  <a:ext uri="{0D108BD9-81ED-4DB2-BD59-A6C34878D82A}">
                    <a16:rowId xmlns:a16="http://schemas.microsoft.com/office/drawing/2014/main" val="168014100"/>
                  </a:ext>
                </a:extLst>
              </a:tr>
              <a:tr h="1657943">
                <a:tc rowSpan="2">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Is developed with the involvement of parents and other members of the community to be served and individuals who will carry out such plan, including teachers, principals, other school leaders, paraprofessionals present in the school, administrators (including administrators of programs described in other parts of this title), the local educational agency, to the extent feasible, tribes and tribal organizations present in the community, and, if appropriate, specialized instructional support personnel, technical assistance providers, school staff, if the plan relates to a secondary school, students, and other individuals determined by the school;</a:t>
                      </a:r>
                      <a:endParaRPr sz="19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Caroline Brown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4" cap="flat" cmpd="sng" algn="ctr">
                      <a:solidFill>
                        <a:srgbClr val="000000">
                          <a:alpha val="0"/>
                        </a:srgbClr>
                      </a:solidFill>
                      <a:prstDash val="solid"/>
                      <a:round/>
                      <a:headEnd type="none" w="med" len="med"/>
                      <a:tailEnd type="none" w="med" len="med"/>
                    </a:lnT>
                    <a:lnB w="12700" cap="flat" cmpd="sng" algn="ctr">
                      <a:solidFill>
                        <a:schemeClr val="tx1"/>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r h="1657943">
                <a:tc vMerge="1">
                  <a:txBody>
                    <a:bodyPr/>
                    <a:lstStyle/>
                    <a:p>
                      <a:pPr marL="0" marR="0" lvl="0" indent="0" algn="l" rtl="0">
                        <a:lnSpc>
                          <a:spcPct val="100000"/>
                        </a:lnSpc>
                        <a:spcBef>
                          <a:spcPts val="0"/>
                        </a:spcBef>
                        <a:spcAft>
                          <a:spcPts val="0"/>
                        </a:spcAft>
                        <a:buClr>
                          <a:srgbClr val="000000"/>
                        </a:buClr>
                        <a:buSzPts val="1200"/>
                        <a:buFont typeface="Arial"/>
                        <a:buNone/>
                      </a:pPr>
                      <a:endParaRPr sz="1600" u="none" strike="noStrike" cap="none"/>
                    </a:p>
                  </a:txBody>
                  <a:tcPr marL="64015" marR="64015" marT="64015" marB="64015">
                    <a:lnL w="9524">
                      <a:solidFill>
                        <a:srgbClr val="000000">
                          <a:alpha val="0"/>
                        </a:srgbClr>
                      </a:solidFill>
                    </a:lnL>
                    <a:lnR w="9524">
                      <a:solidFill>
                        <a:srgbClr val="000000">
                          <a:alpha val="0"/>
                        </a:srgbClr>
                      </a:solidFill>
                    </a:lnR>
                    <a:lnT w="9524">
                      <a:solidFill>
                        <a:srgbClr val="000000">
                          <a:alpha val="0"/>
                        </a:srgbClr>
                      </a:solidFill>
                    </a:lnT>
                    <a:lnB w="9524">
                      <a:solidFill>
                        <a:srgbClr val="000000">
                          <a:alpha val="0"/>
                        </a:srgbClr>
                      </a:solidFill>
                    </a:lnB>
                    <a:solidFill>
                      <a:srgbClr val="ED7D31">
                        <a:alpha val="20000"/>
                      </a:srgbClr>
                    </a:solidFill>
                  </a:tcPr>
                </a:tc>
                <a:tc>
                  <a:txBody>
                    <a:bodyPr/>
                    <a:lstStyle/>
                    <a:p>
                      <a:pPr marL="0" lvl="0" indent="0" algn="l">
                        <a:lnSpc>
                          <a:spcPct val="100000"/>
                        </a:lnSpc>
                        <a:spcBef>
                          <a:spcPts val="0"/>
                        </a:spcBef>
                        <a:spcAft>
                          <a:spcPts val="0"/>
                        </a:spcAft>
                        <a:buNone/>
                      </a:pPr>
                      <a:endParaRPr sz="1900" u="none" strike="noStrike" cap="none"/>
                    </a:p>
                  </a:txBody>
                  <a:tcPr marL="64015" marR="64015" marT="64015" marB="64015">
                    <a:lnL w="9524">
                      <a:solidFill>
                        <a:srgbClr val="000000">
                          <a:alpha val="0"/>
                        </a:srgbClr>
                      </a:solidFill>
                    </a:lnL>
                    <a:lnR w="9524">
                      <a:solidFill>
                        <a:srgbClr val="000000">
                          <a:alpha val="0"/>
                        </a:srgbClr>
                      </a:solidFill>
                    </a:lnR>
                    <a:lnT w="12700" cap="flat" cmpd="sng" algn="ctr">
                      <a:solidFill>
                        <a:schemeClr val="tx1"/>
                      </a:solidFill>
                      <a:prstDash val="solid"/>
                      <a:round/>
                      <a:headEnd type="none" w="sm" len="sm"/>
                      <a:tailEnd type="none" w="sm" len="sm"/>
                    </a:lnT>
                    <a:lnB w="9524">
                      <a:solidFill>
                        <a:srgbClr val="000000">
                          <a:alpha val="0"/>
                        </a:srgbClr>
                      </a:solidFill>
                    </a:lnB>
                    <a:solidFill>
                      <a:srgbClr val="ED7D31">
                        <a:alpha val="20000"/>
                      </a:srgbClr>
                    </a:solidFill>
                  </a:tcPr>
                </a:tc>
                <a:extLst>
                  <a:ext uri="{0D108BD9-81ED-4DB2-BD59-A6C34878D82A}">
                    <a16:rowId xmlns:a16="http://schemas.microsoft.com/office/drawing/2014/main" val="3481801544"/>
                  </a:ext>
                </a:extLst>
              </a:tr>
            </a:tbl>
          </a:graphicData>
        </a:graphic>
      </p:graphicFrame>
      <p:graphicFrame>
        <p:nvGraphicFramePr>
          <p:cNvPr id="336" name="Google Shape;336;ge5c48d7ab6_0_295"/>
          <p:cNvGraphicFramePr/>
          <p:nvPr>
            <p:extLst>
              <p:ext uri="{D42A27DB-BD31-4B8C-83A1-F6EECF244321}">
                <p14:modId xmlns:p14="http://schemas.microsoft.com/office/powerpoint/2010/main" val="4052005592"/>
              </p:ext>
            </p:extLst>
          </p:nvPr>
        </p:nvGraphicFramePr>
        <p:xfrm>
          <a:off x="336355" y="1552858"/>
          <a:ext cx="14103054" cy="1923600"/>
        </p:xfrm>
        <a:graphic>
          <a:graphicData uri="http://schemas.openxmlformats.org/drawingml/2006/table">
            <a:tbl>
              <a:tblPr>
                <a:noFill/>
                <a:tableStyleId>{CD88FB69-2098-4870-A087-6ADD50F5CA38}</a:tableStyleId>
              </a:tblPr>
              <a:tblGrid>
                <a:gridCol w="3420272">
                  <a:extLst>
                    <a:ext uri="{9D8B030D-6E8A-4147-A177-3AD203B41FA5}">
                      <a16:colId xmlns:a16="http://schemas.microsoft.com/office/drawing/2014/main" val="20000"/>
                    </a:ext>
                  </a:extLst>
                </a:gridCol>
                <a:gridCol w="4472820">
                  <a:extLst>
                    <a:ext uri="{9D8B030D-6E8A-4147-A177-3AD203B41FA5}">
                      <a16:colId xmlns:a16="http://schemas.microsoft.com/office/drawing/2014/main" val="20001"/>
                    </a:ext>
                  </a:extLst>
                </a:gridCol>
                <a:gridCol w="2960839">
                  <a:extLst>
                    <a:ext uri="{9D8B030D-6E8A-4147-A177-3AD203B41FA5}">
                      <a16:colId xmlns:a16="http://schemas.microsoft.com/office/drawing/2014/main" val="20002"/>
                    </a:ext>
                  </a:extLst>
                </a:gridCol>
                <a:gridCol w="3249123">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Atlanta Public Schools</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FY 23</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Toomer Elementary School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K-5</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Caroline Brown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Jackson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(TSI/CSI/Promise):</a:t>
                      </a:r>
                      <a:r>
                        <a:rPr lang="en-US" sz="1900" b="1" u="none" strike="noStrike" cap="none" baseline="0"/>
                        <a:t> </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Promise</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ge5c48d7ab6_0_306"/>
          <p:cNvSpPr/>
          <p:nvPr/>
        </p:nvSpPr>
        <p:spPr>
          <a:xfrm>
            <a:off x="0" y="132257"/>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42" name="Google Shape;342;ge5c48d7ab6_0_306"/>
          <p:cNvSpPr/>
          <p:nvPr/>
        </p:nvSpPr>
        <p:spPr>
          <a:xfrm>
            <a:off x="13226326" y="115720"/>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43" name="Google Shape;343;ge5c48d7ab6_0_306"/>
          <p:cNvSpPr/>
          <p:nvPr/>
        </p:nvSpPr>
        <p:spPr>
          <a:xfrm>
            <a:off x="2718905" y="27502"/>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Attestations</a:t>
            </a:r>
            <a:endParaRPr sz="3360" b="1">
              <a:solidFill>
                <a:schemeClr val="lt1"/>
              </a:solidFill>
            </a:endParaRPr>
          </a:p>
        </p:txBody>
      </p:sp>
      <p:grpSp>
        <p:nvGrpSpPr>
          <p:cNvPr id="344" name="Google Shape;344;ge5c48d7ab6_0_306"/>
          <p:cNvGrpSpPr/>
          <p:nvPr/>
        </p:nvGrpSpPr>
        <p:grpSpPr>
          <a:xfrm>
            <a:off x="13520273" y="164038"/>
            <a:ext cx="919136" cy="707617"/>
            <a:chOff x="8092231" y="1622475"/>
            <a:chExt cx="307997" cy="237107"/>
          </a:xfrm>
        </p:grpSpPr>
        <p:sp>
          <p:nvSpPr>
            <p:cNvPr id="345" name="Google Shape;345;ge5c48d7ab6_0_306"/>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46" name="Google Shape;346;ge5c48d7ab6_0_306"/>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47" name="Google Shape;347;ge5c48d7ab6_0_306"/>
          <p:cNvGraphicFramePr/>
          <p:nvPr>
            <p:extLst>
              <p:ext uri="{D42A27DB-BD31-4B8C-83A1-F6EECF244321}">
                <p14:modId xmlns:p14="http://schemas.microsoft.com/office/powerpoint/2010/main" val="3958657272"/>
              </p:ext>
            </p:extLst>
          </p:nvPr>
        </p:nvGraphicFramePr>
        <p:xfrm>
          <a:off x="609600" y="4109430"/>
          <a:ext cx="13479731" cy="6014710"/>
        </p:xfrm>
        <a:graphic>
          <a:graphicData uri="http://schemas.openxmlformats.org/drawingml/2006/table">
            <a:tbl>
              <a:tblPr>
                <a:noFill/>
                <a:tableStyleId>{CD88FB69-2098-4870-A087-6ADD50F5CA38}</a:tableStyleId>
              </a:tblPr>
              <a:tblGrid>
                <a:gridCol w="9592986">
                  <a:extLst>
                    <a:ext uri="{9D8B030D-6E8A-4147-A177-3AD203B41FA5}">
                      <a16:colId xmlns:a16="http://schemas.microsoft.com/office/drawing/2014/main" val="20000"/>
                    </a:ext>
                  </a:extLst>
                </a:gridCol>
                <a:gridCol w="3886745">
                  <a:extLst>
                    <a:ext uri="{9D8B030D-6E8A-4147-A177-3AD203B41FA5}">
                      <a16:colId xmlns:a16="http://schemas.microsoft.com/office/drawing/2014/main" val="20001"/>
                    </a:ext>
                  </a:extLst>
                </a:gridCol>
              </a:tblGrid>
              <a:tr h="762450">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Signature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1322557">
                <a:tc rowSpan="2">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Remains in effect for the duration of the school’s participation under this part, except that the plan and its implementation shall be regularly monitored and revised as necessary based on student needs to ensure that all students are provided opportunities to meet the challenging State academic standards;</a:t>
                      </a:r>
                      <a:endParaRPr sz="13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00000"/>
                        </a:lnSpc>
                        <a:spcBef>
                          <a:spcPts val="0"/>
                        </a:spcBef>
                        <a:spcAft>
                          <a:spcPts val="0"/>
                        </a:spcAft>
                        <a:buClr>
                          <a:srgbClr val="000000"/>
                        </a:buClr>
                        <a:buSzPts val="1500"/>
                        <a:buFont typeface="Arial"/>
                        <a:buNone/>
                      </a:pPr>
                      <a:endParaRPr sz="1900" u="none" strike="noStrike" cap="none">
                        <a:latin typeface="Blackadder ITC" panose="04020505051007020D02" pitchFamily="82" charset="0"/>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1322557">
                <a:tc vMerge="1">
                  <a:txBody>
                    <a:bodyPr/>
                    <a:lstStyle/>
                    <a:p>
                      <a:pPr marL="0" marR="0" lvl="0" indent="0" algn="l" rtl="0">
                        <a:lnSpc>
                          <a:spcPct val="115000"/>
                        </a:lnSpc>
                        <a:spcBef>
                          <a:spcPts val="0"/>
                        </a:spcBef>
                        <a:spcAft>
                          <a:spcPts val="0"/>
                        </a:spcAft>
                        <a:buClr>
                          <a:schemeClr val="dk1"/>
                        </a:buClr>
                        <a:buSzPts val="1500"/>
                        <a:buFont typeface="Arial"/>
                        <a:buNone/>
                      </a:pPr>
                      <a:endParaRPr sz="1300" u="none" strike="noStrike" cap="none"/>
                    </a:p>
                  </a:txBody>
                  <a:tcPr marL="64015" marR="64015" marT="64015" marB="64015">
                    <a:lnL w="9524">
                      <a:solidFill>
                        <a:srgbClr val="000000">
                          <a:alpha val="0"/>
                        </a:srgbClr>
                      </a:solidFill>
                    </a:lnL>
                    <a:lnR w="9524">
                      <a:solidFill>
                        <a:srgbClr val="000000">
                          <a:alpha val="0"/>
                        </a:srgbClr>
                      </a:solidFill>
                    </a:lnR>
                    <a:lnT w="12700">
                      <a:solidFill>
                        <a:srgbClr val="ED7D31"/>
                      </a:solidFill>
                    </a:lnT>
                    <a:lnB w="9524">
                      <a:solidFill>
                        <a:srgbClr val="000000">
                          <a:alpha val="0"/>
                        </a:srgbClr>
                      </a:solidFill>
                    </a:lnB>
                    <a:solidFill>
                      <a:srgbClr val="ED7D31">
                        <a:alpha val="20000"/>
                      </a:srgbClr>
                    </a:solidFill>
                  </a:tcPr>
                </a:tc>
                <a:tc>
                  <a:txBody>
                    <a:bodyPr/>
                    <a:lstStyle/>
                    <a:p>
                      <a:pPr marL="0" lvl="0" indent="0" algn="ctr">
                        <a:lnSpc>
                          <a:spcPct val="100000"/>
                        </a:lnSpc>
                        <a:spcBef>
                          <a:spcPts val="0"/>
                        </a:spcBef>
                        <a:spcAft>
                          <a:spcPts val="0"/>
                        </a:spcAft>
                        <a:buNone/>
                      </a:pPr>
                      <a:endParaRPr sz="1900" u="none" strike="noStrike" cap="none">
                        <a:latin typeface="Blackadder ITC"/>
                      </a:endParaRPr>
                    </a:p>
                  </a:txBody>
                  <a:tcPr marL="64015" marR="64015" marT="64015" marB="64015">
                    <a:lnL w="9524">
                      <a:solidFill>
                        <a:srgbClr val="000000">
                          <a:alpha val="0"/>
                        </a:srgbClr>
                      </a:solidFill>
                    </a:lnL>
                    <a:lnR w="9524">
                      <a:solidFill>
                        <a:srgbClr val="000000">
                          <a:alpha val="0"/>
                        </a:srgbClr>
                      </a:solidFill>
                    </a:lnR>
                    <a:lnT w="9525" cap="flat" cmpd="sng" algn="ctr">
                      <a:solidFill>
                        <a:srgbClr val="000000">
                          <a:alpha val="0"/>
                        </a:srgbClr>
                      </a:solidFill>
                      <a:prstDash val="solid"/>
                      <a:round/>
                      <a:headEnd type="none" w="sm" len="sm"/>
                      <a:tailEnd type="none" w="sm" len="sm"/>
                    </a:lnT>
                    <a:lnB w="9524">
                      <a:solidFill>
                        <a:srgbClr val="000000">
                          <a:alpha val="0"/>
                        </a:srgbClr>
                      </a:solidFill>
                    </a:lnB>
                    <a:solidFill>
                      <a:srgbClr val="ED7D31">
                        <a:alpha val="20000"/>
                      </a:srgbClr>
                    </a:solidFill>
                  </a:tcPr>
                </a:tc>
                <a:extLst>
                  <a:ext uri="{0D108BD9-81ED-4DB2-BD59-A6C34878D82A}">
                    <a16:rowId xmlns:a16="http://schemas.microsoft.com/office/drawing/2014/main" val="2173497423"/>
                  </a:ext>
                </a:extLst>
              </a:tr>
              <a:tr h="1303573">
                <a:tc rowSpan="2">
                  <a:txBody>
                    <a:bodyPr/>
                    <a:lstStyle/>
                    <a:p>
                      <a:pPr marL="0" marR="0" lvl="0" indent="0" algn="l" rtl="0">
                        <a:lnSpc>
                          <a:spcPct val="115000"/>
                        </a:lnSpc>
                        <a:spcBef>
                          <a:spcPts val="0"/>
                        </a:spcBef>
                        <a:spcAft>
                          <a:spcPts val="0"/>
                        </a:spcAft>
                        <a:buClr>
                          <a:srgbClr val="000000"/>
                        </a:buClr>
                        <a:buSzPts val="1300"/>
                        <a:buFont typeface="Arial"/>
                        <a:buNone/>
                      </a:pPr>
                      <a:r>
                        <a:rPr lang="en-US" sz="1900" u="none" strike="noStrike" cap="none">
                          <a:solidFill>
                            <a:schemeClr val="dk1"/>
                          </a:solidFill>
                          <a:latin typeface="Arial"/>
                          <a:ea typeface="Arial"/>
                          <a:cs typeface="Arial"/>
                          <a:sym typeface="Arial"/>
                        </a:rPr>
                        <a:t>Is available to the local educational agency, parents, and the public, and the information contained in such plan shall be in an understandable and uniform format and, to the extent practicable, provided in a language that the parents can understand.</a:t>
                      </a:r>
                      <a:endParaRPr sz="15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Caroline Brown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4" cap="flat" cmpd="sng" algn="ctr">
                      <a:solidFill>
                        <a:srgbClr val="000000">
                          <a:alpha val="0"/>
                        </a:srgbClr>
                      </a:solidFill>
                      <a:prstDash val="solid"/>
                      <a:round/>
                      <a:headEnd type="none" w="med" len="med"/>
                      <a:tailEnd type="none" w="med" len="med"/>
                    </a:lnT>
                    <a:lnB w="12700" cap="flat" cmpd="sng" algn="ctr">
                      <a:solidFill>
                        <a:schemeClr val="tx1"/>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r h="1303573">
                <a:tc vMerge="1">
                  <a:txBody>
                    <a:bodyPr/>
                    <a:lstStyle/>
                    <a:p>
                      <a:pPr marL="0" marR="0" lvl="0" indent="0" algn="l" rtl="0">
                        <a:lnSpc>
                          <a:spcPct val="100000"/>
                        </a:lnSpc>
                        <a:spcBef>
                          <a:spcPts val="0"/>
                        </a:spcBef>
                        <a:spcAft>
                          <a:spcPts val="0"/>
                        </a:spcAft>
                        <a:buClr>
                          <a:srgbClr val="000000"/>
                        </a:buClr>
                        <a:buSzPts val="1200"/>
                        <a:buFont typeface="Arial"/>
                        <a:buNone/>
                      </a:pPr>
                      <a:endParaRPr sz="1600" u="none" strike="noStrike" cap="none"/>
                    </a:p>
                  </a:txBody>
                  <a:tcPr marL="64015" marR="64015" marT="64015" marB="64015">
                    <a:lnL w="9524">
                      <a:solidFill>
                        <a:srgbClr val="000000">
                          <a:alpha val="0"/>
                        </a:srgbClr>
                      </a:solidFill>
                    </a:lnL>
                    <a:lnR w="9524">
                      <a:solidFill>
                        <a:srgbClr val="000000">
                          <a:alpha val="0"/>
                        </a:srgbClr>
                      </a:solidFill>
                    </a:lnR>
                    <a:lnT w="9524">
                      <a:solidFill>
                        <a:srgbClr val="000000">
                          <a:alpha val="0"/>
                        </a:srgbClr>
                      </a:solidFill>
                    </a:lnT>
                    <a:lnB w="9524">
                      <a:solidFill>
                        <a:srgbClr val="000000">
                          <a:alpha val="0"/>
                        </a:srgbClr>
                      </a:solidFill>
                    </a:lnB>
                    <a:solidFill>
                      <a:srgbClr val="ED7D31">
                        <a:alpha val="20000"/>
                      </a:srgbClr>
                    </a:solidFill>
                  </a:tcPr>
                </a:tc>
                <a:tc>
                  <a:txBody>
                    <a:bodyPr/>
                    <a:lstStyle/>
                    <a:p>
                      <a:pPr marL="0" lvl="0" indent="0" algn="l">
                        <a:lnSpc>
                          <a:spcPct val="100000"/>
                        </a:lnSpc>
                        <a:spcBef>
                          <a:spcPts val="0"/>
                        </a:spcBef>
                        <a:spcAft>
                          <a:spcPts val="0"/>
                        </a:spcAft>
                        <a:buNone/>
                      </a:pPr>
                      <a:endParaRPr sz="1900" u="none" strike="noStrike" cap="none"/>
                    </a:p>
                  </a:txBody>
                  <a:tcPr marL="64015" marR="64015" marT="64015" marB="64015">
                    <a:lnL w="9524">
                      <a:solidFill>
                        <a:srgbClr val="000000">
                          <a:alpha val="0"/>
                        </a:srgbClr>
                      </a:solidFill>
                    </a:lnL>
                    <a:lnR w="9524">
                      <a:solidFill>
                        <a:srgbClr val="000000">
                          <a:alpha val="0"/>
                        </a:srgbClr>
                      </a:solidFill>
                    </a:lnR>
                    <a:lnT w="12700" cap="flat" cmpd="sng" algn="ctr">
                      <a:solidFill>
                        <a:schemeClr val="tx1"/>
                      </a:solidFill>
                      <a:prstDash val="solid"/>
                      <a:round/>
                      <a:headEnd type="none" w="sm" len="sm"/>
                      <a:tailEnd type="none" w="sm" len="sm"/>
                    </a:lnT>
                    <a:lnB w="9524">
                      <a:solidFill>
                        <a:srgbClr val="000000">
                          <a:alpha val="0"/>
                        </a:srgbClr>
                      </a:solidFill>
                    </a:lnB>
                    <a:solidFill>
                      <a:srgbClr val="ED7D31">
                        <a:alpha val="20000"/>
                      </a:srgbClr>
                    </a:solidFill>
                  </a:tcPr>
                </a:tc>
                <a:extLst>
                  <a:ext uri="{0D108BD9-81ED-4DB2-BD59-A6C34878D82A}">
                    <a16:rowId xmlns:a16="http://schemas.microsoft.com/office/drawing/2014/main" val="996759166"/>
                  </a:ext>
                </a:extLst>
              </a:tr>
            </a:tbl>
          </a:graphicData>
        </a:graphic>
      </p:graphicFrame>
      <p:graphicFrame>
        <p:nvGraphicFramePr>
          <p:cNvPr id="348" name="Google Shape;348;ge5c48d7ab6_0_306"/>
          <p:cNvGraphicFramePr/>
          <p:nvPr>
            <p:extLst>
              <p:ext uri="{D42A27DB-BD31-4B8C-83A1-F6EECF244321}">
                <p14:modId xmlns:p14="http://schemas.microsoft.com/office/powerpoint/2010/main" val="4070880248"/>
              </p:ext>
            </p:extLst>
          </p:nvPr>
        </p:nvGraphicFramePr>
        <p:xfrm>
          <a:off x="609600" y="1761887"/>
          <a:ext cx="13479731" cy="1923600"/>
        </p:xfrm>
        <a:graphic>
          <a:graphicData uri="http://schemas.openxmlformats.org/drawingml/2006/table">
            <a:tbl>
              <a:tblPr>
                <a:noFill/>
                <a:tableStyleId>{CD88FB69-2098-4870-A087-6ADD50F5CA38}</a:tableStyleId>
              </a:tblPr>
              <a:tblGrid>
                <a:gridCol w="3269104">
                  <a:extLst>
                    <a:ext uri="{9D8B030D-6E8A-4147-A177-3AD203B41FA5}">
                      <a16:colId xmlns:a16="http://schemas.microsoft.com/office/drawing/2014/main" val="20000"/>
                    </a:ext>
                  </a:extLst>
                </a:gridCol>
                <a:gridCol w="4275131">
                  <a:extLst>
                    <a:ext uri="{9D8B030D-6E8A-4147-A177-3AD203B41FA5}">
                      <a16:colId xmlns:a16="http://schemas.microsoft.com/office/drawing/2014/main" val="20001"/>
                    </a:ext>
                  </a:extLst>
                </a:gridCol>
                <a:gridCol w="2829977">
                  <a:extLst>
                    <a:ext uri="{9D8B030D-6E8A-4147-A177-3AD203B41FA5}">
                      <a16:colId xmlns:a16="http://schemas.microsoft.com/office/drawing/2014/main" val="20002"/>
                    </a:ext>
                  </a:extLst>
                </a:gridCol>
                <a:gridCol w="3105519">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Atlanta Public Schools</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FY 23</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Toomer Elementary School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K-5</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Caroline Brown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Jackson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Promise</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ge5c48d7ab6_0_317"/>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54" name="Google Shape;354;ge5c48d7ab6_0_317"/>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55" name="Google Shape;355;ge5c48d7ab6_0_317"/>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ACTIVITY: Title I Intent and Purpose</a:t>
            </a:r>
            <a:endParaRPr sz="3360" b="1">
              <a:solidFill>
                <a:schemeClr val="lt1"/>
              </a:solidFill>
            </a:endParaRPr>
          </a:p>
        </p:txBody>
      </p:sp>
      <p:sp>
        <p:nvSpPr>
          <p:cNvPr id="356" name="Google Shape;356;ge5c48d7ab6_0_317"/>
          <p:cNvSpPr txBox="1"/>
          <p:nvPr/>
        </p:nvSpPr>
        <p:spPr>
          <a:xfrm>
            <a:off x="1437440" y="2037267"/>
            <a:ext cx="12044340" cy="4076940"/>
          </a:xfrm>
          <a:prstGeom prst="rect">
            <a:avLst/>
          </a:prstGeom>
          <a:solidFill>
            <a:srgbClr val="FEE1A5">
              <a:alpha val="27058"/>
            </a:srgbClr>
          </a:solidFill>
          <a:ln w="50800" cap="flat" cmpd="sng">
            <a:solidFill>
              <a:srgbClr val="C6890B"/>
            </a:solidFill>
            <a:prstDash val="solid"/>
            <a:round/>
            <a:headEnd type="none" w="sm" len="sm"/>
            <a:tailEnd type="none" w="sm" len="sm"/>
          </a:ln>
        </p:spPr>
        <p:txBody>
          <a:bodyPr spcFirstLastPara="1" wrap="square" lIns="127995" tIns="63980" rIns="127995" bIns="63980" anchor="ctr" anchorCtr="0">
            <a:noAutofit/>
          </a:bodyPr>
          <a:lstStyle/>
          <a:p>
            <a:pPr>
              <a:buClr>
                <a:schemeClr val="dk1"/>
              </a:buClr>
              <a:buSzPts val="1500"/>
            </a:pPr>
            <a:endParaRPr sz="2660">
              <a:solidFill>
                <a:schemeClr val="dk1"/>
              </a:solidFill>
            </a:endParaRPr>
          </a:p>
          <a:p>
            <a:pPr>
              <a:buSzPts val="1600"/>
            </a:pPr>
            <a:r>
              <a:rPr lang="en-US" sz="2240"/>
              <a:t>Each school participating in the Fund 150 consolidation program must complete an Intent and Purpose form. This form must provide an accurate description of how the intent and purpose for each program will be met. </a:t>
            </a:r>
            <a:endParaRPr sz="2240"/>
          </a:p>
          <a:p>
            <a:pPr>
              <a:buSzPts val="1600"/>
            </a:pPr>
            <a:endParaRPr sz="2240"/>
          </a:p>
          <a:p>
            <a:pPr>
              <a:buSzPts val="1600"/>
            </a:pPr>
            <a:r>
              <a:rPr lang="en-US" sz="2240"/>
              <a:t>Instructions:  Using the chart on the next page, describe how the Intent and Purpose for each consolidated funding source will be met by the school.  Delete the statements that do not apply, sign and return to your Federal Programs Specialist. </a:t>
            </a:r>
            <a:endParaRPr sz="2240"/>
          </a:p>
          <a:p>
            <a:pPr>
              <a:buSzPts val="1600"/>
            </a:pPr>
            <a:endParaRPr sz="2240"/>
          </a:p>
          <a:p>
            <a:pPr algn="ctr">
              <a:buSzPts val="1900"/>
            </a:pPr>
            <a:endParaRPr sz="2660"/>
          </a:p>
        </p:txBody>
      </p:sp>
      <p:grpSp>
        <p:nvGrpSpPr>
          <p:cNvPr id="357" name="Google Shape;357;ge5c48d7ab6_0_317"/>
          <p:cNvGrpSpPr/>
          <p:nvPr/>
        </p:nvGrpSpPr>
        <p:grpSpPr>
          <a:xfrm>
            <a:off x="3439266" y="846365"/>
            <a:ext cx="919136" cy="707617"/>
            <a:chOff x="8092231" y="1622475"/>
            <a:chExt cx="307997" cy="237107"/>
          </a:xfrm>
        </p:grpSpPr>
        <p:sp>
          <p:nvSpPr>
            <p:cNvPr id="358" name="Google Shape;358;ge5c48d7ab6_0_317"/>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59" name="Google Shape;359;ge5c48d7ab6_0_317"/>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ge5c48d7ab6_0_327"/>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65" name="Google Shape;365;ge5c48d7ab6_0_327"/>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66" name="Google Shape;366;ge5c48d7ab6_0_327"/>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Intent and Purpose</a:t>
            </a:r>
            <a:endParaRPr sz="3360" b="1">
              <a:solidFill>
                <a:schemeClr val="lt1"/>
              </a:solidFill>
            </a:endParaRPr>
          </a:p>
        </p:txBody>
      </p:sp>
      <p:grpSp>
        <p:nvGrpSpPr>
          <p:cNvPr id="367" name="Google Shape;367;ge5c48d7ab6_0_327"/>
          <p:cNvGrpSpPr/>
          <p:nvPr/>
        </p:nvGrpSpPr>
        <p:grpSpPr>
          <a:xfrm>
            <a:off x="3439266" y="846365"/>
            <a:ext cx="919136" cy="707617"/>
            <a:chOff x="8092231" y="1622475"/>
            <a:chExt cx="307997" cy="237107"/>
          </a:xfrm>
        </p:grpSpPr>
        <p:sp>
          <p:nvSpPr>
            <p:cNvPr id="368" name="Google Shape;368;ge5c48d7ab6_0_327"/>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69" name="Google Shape;369;ge5c48d7ab6_0_327"/>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70" name="Google Shape;370;ge5c48d7ab6_0_327"/>
          <p:cNvGraphicFramePr/>
          <p:nvPr>
            <p:extLst>
              <p:ext uri="{D42A27DB-BD31-4B8C-83A1-F6EECF244321}">
                <p14:modId xmlns:p14="http://schemas.microsoft.com/office/powerpoint/2010/main" val="3488406691"/>
              </p:ext>
            </p:extLst>
          </p:nvPr>
        </p:nvGraphicFramePr>
        <p:xfrm>
          <a:off x="430305" y="4151186"/>
          <a:ext cx="13551030" cy="6429274"/>
        </p:xfrm>
        <a:graphic>
          <a:graphicData uri="http://schemas.openxmlformats.org/drawingml/2006/table">
            <a:tbl>
              <a:tblPr>
                <a:noFill/>
                <a:tableStyleId>{CD88FB69-2098-4870-A087-6ADD50F5CA38}</a:tableStyleId>
              </a:tblPr>
              <a:tblGrid>
                <a:gridCol w="1644540">
                  <a:extLst>
                    <a:ext uri="{9D8B030D-6E8A-4147-A177-3AD203B41FA5}">
                      <a16:colId xmlns:a16="http://schemas.microsoft.com/office/drawing/2014/main" val="20000"/>
                    </a:ext>
                  </a:extLst>
                </a:gridCol>
                <a:gridCol w="2262976">
                  <a:extLst>
                    <a:ext uri="{9D8B030D-6E8A-4147-A177-3AD203B41FA5}">
                      <a16:colId xmlns:a16="http://schemas.microsoft.com/office/drawing/2014/main" val="20001"/>
                    </a:ext>
                  </a:extLst>
                </a:gridCol>
                <a:gridCol w="9643514">
                  <a:extLst>
                    <a:ext uri="{9D8B030D-6E8A-4147-A177-3AD203B41FA5}">
                      <a16:colId xmlns:a16="http://schemas.microsoft.com/office/drawing/2014/main" val="20002"/>
                    </a:ext>
                  </a:extLst>
                </a:gridCol>
              </a:tblGrid>
              <a:tr h="883214">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Program</a:t>
                      </a:r>
                      <a:endParaRPr sz="1600" b="1" u="none" strike="noStrike" cap="none">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Actions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2337915">
                <a:tc rowSpan="2">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Title I, A</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Remediate</a:t>
                      </a:r>
                      <a:r>
                        <a:rPr lang="en-US" sz="1900" u="none" strike="noStrike" cap="none">
                          <a:solidFill>
                            <a:schemeClr val="dk1"/>
                          </a:solidFill>
                          <a:latin typeface="Arial"/>
                          <a:ea typeface="Arial"/>
                          <a:cs typeface="Arial"/>
                        </a:rPr>
                        <a:t> </a:t>
                      </a:r>
                      <a:endParaRPr lang="en-US" sz="1300" u="none" strike="noStrike" cap="none"/>
                    </a:p>
                    <a:p>
                      <a:pPr marL="0" marR="0" lvl="0" indent="0" algn="l">
                        <a:lnSpc>
                          <a:spcPct val="114999"/>
                        </a:lnSpc>
                        <a:spcBef>
                          <a:spcPts val="0"/>
                        </a:spcBef>
                        <a:spcAft>
                          <a:spcPts val="0"/>
                        </a:spcAft>
                        <a:buSzPts val="1500"/>
                        <a:buFont typeface="Arial"/>
                        <a:buNone/>
                      </a:pP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Students</a:t>
                      </a:r>
                      <a:endParaRPr sz="13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lvl="0">
                        <a:spcBef>
                          <a:spcPts val="0"/>
                        </a:spcBef>
                        <a:spcAft>
                          <a:spcPts val="0"/>
                        </a:spcAft>
                        <a:buNone/>
                      </a:pPr>
                      <a:r>
                        <a:rPr lang="en-US" sz="2200" b="1" i="0" u="none" strike="noStrike" cap="none" noProof="0">
                          <a:latin typeface="Arial"/>
                        </a:rPr>
                        <a:t>● </a:t>
                      </a:r>
                      <a:r>
                        <a:rPr lang="en-US" sz="2200" b="0" i="0" u="none" strike="noStrike" cap="none" noProof="0">
                          <a:latin typeface="Arial"/>
                        </a:rPr>
                        <a:t>Small group pull-out when needed to reinforce academic standards</a:t>
                      </a:r>
                    </a:p>
                    <a:p>
                      <a:pPr lvl="0">
                        <a:spcBef>
                          <a:spcPts val="0"/>
                        </a:spcBef>
                        <a:spcAft>
                          <a:spcPts val="0"/>
                        </a:spcAft>
                        <a:buNone/>
                      </a:pPr>
                      <a:r>
                        <a:rPr lang="en-US" sz="2200" b="0" i="0" u="none" strike="noStrike" cap="none" noProof="0">
                          <a:latin typeface="Arial"/>
                        </a:rPr>
                        <a:t>● Intervention as needed to reinforce academic standards</a:t>
                      </a:r>
                    </a:p>
                    <a:p>
                      <a:pPr lvl="0">
                        <a:spcBef>
                          <a:spcPts val="0"/>
                        </a:spcBef>
                        <a:spcAft>
                          <a:spcPts val="0"/>
                        </a:spcAft>
                        <a:buNone/>
                      </a:pPr>
                      <a:r>
                        <a:rPr lang="en-US" sz="2200" b="0" i="0" u="none" strike="noStrike" cap="none" noProof="0">
                          <a:latin typeface="Arial"/>
                        </a:rPr>
                        <a:t>● Focused behavior and academic interventions</a:t>
                      </a:r>
                    </a:p>
                    <a:p>
                      <a:pPr lvl="0">
                        <a:spcBef>
                          <a:spcPts val="0"/>
                        </a:spcBef>
                        <a:spcAft>
                          <a:spcPts val="0"/>
                        </a:spcAft>
                        <a:buNone/>
                      </a:pPr>
                      <a:r>
                        <a:rPr lang="en-US" sz="2200" b="0" i="0" u="none" strike="noStrike" cap="none" noProof="0">
                          <a:latin typeface="Arial"/>
                        </a:rPr>
                        <a:t>● Math Specialist</a:t>
                      </a:r>
                    </a:p>
                    <a:p>
                      <a:pPr lvl="0">
                        <a:spcBef>
                          <a:spcPts val="0"/>
                        </a:spcBef>
                        <a:spcAft>
                          <a:spcPts val="0"/>
                        </a:spcAft>
                        <a:buNone/>
                      </a:pPr>
                      <a:r>
                        <a:rPr lang="en-US" sz="2200" b="0" i="0" u="none" strike="noStrike" cap="none" noProof="0">
                          <a:latin typeface="Arial"/>
                        </a:rPr>
                        <a:t>● Reading Specialist</a:t>
                      </a:r>
                      <a:endParaRPr b="0"/>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3208145">
                <a:tc vMerge="1">
                  <a:txBody>
                    <a:bodyPr/>
                    <a:lstStyle/>
                    <a:p>
                      <a:endParaRPr lang="en-US"/>
                    </a:p>
                  </a:txBody>
                  <a:tcPr/>
                </a:tc>
                <a:tc>
                  <a:txBody>
                    <a:bodyPr/>
                    <a:lstStyle/>
                    <a:p>
                      <a:pPr marL="0" marR="0" lvl="0" indent="0" algn="l" rtl="0">
                        <a:lnSpc>
                          <a:spcPct val="115000"/>
                        </a:lnSpc>
                        <a:spcBef>
                          <a:spcPts val="0"/>
                        </a:spcBef>
                        <a:spcAft>
                          <a:spcPts val="0"/>
                        </a:spcAft>
                        <a:buClr>
                          <a:srgbClr val="000000"/>
                        </a:buClr>
                        <a:buSzPts val="1300"/>
                        <a:buFont typeface="Arial"/>
                        <a:buNone/>
                      </a:pPr>
                      <a:r>
                        <a:rPr lang="en-US" sz="1900" u="none" strike="noStrike" cap="none">
                          <a:solidFill>
                            <a:schemeClr val="dk1"/>
                          </a:solidFill>
                          <a:latin typeface="Arial"/>
                          <a:ea typeface="Arial"/>
                          <a:cs typeface="Arial"/>
                          <a:sym typeface="Arial"/>
                        </a:rPr>
                        <a:t>Develop Staff</a:t>
                      </a:r>
                      <a:endParaRPr sz="15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lvl="0">
                        <a:spcBef>
                          <a:spcPts val="0"/>
                        </a:spcBef>
                        <a:spcAft>
                          <a:spcPts val="0"/>
                        </a:spcAft>
                        <a:buNone/>
                      </a:pPr>
                      <a:r>
                        <a:rPr lang="en-US" sz="2200" b="0" i="0" u="none" strike="noStrike" cap="none" noProof="0">
                          <a:latin typeface="Arial"/>
                        </a:rPr>
                        <a:t>● Improve teacher quality through induction/mentor program</a:t>
                      </a:r>
                    </a:p>
                    <a:p>
                      <a:pPr lvl="0">
                        <a:spcBef>
                          <a:spcPts val="0"/>
                        </a:spcBef>
                        <a:spcAft>
                          <a:spcPts val="0"/>
                        </a:spcAft>
                        <a:buNone/>
                      </a:pPr>
                      <a:r>
                        <a:rPr lang="en-US" sz="2200" b="0" i="0" u="none" strike="noStrike" cap="none" noProof="0">
                          <a:latin typeface="Arial"/>
                        </a:rPr>
                        <a:t>● Ongoing job embedded professional development</a:t>
                      </a:r>
                    </a:p>
                    <a:p>
                      <a:pPr lvl="0">
                        <a:spcBef>
                          <a:spcPts val="0"/>
                        </a:spcBef>
                        <a:spcAft>
                          <a:spcPts val="0"/>
                        </a:spcAft>
                        <a:buNone/>
                      </a:pPr>
                      <a:r>
                        <a:rPr lang="en-US" sz="2200" b="0" i="0" u="none" strike="noStrike" cap="none" noProof="0">
                          <a:latin typeface="Arial"/>
                        </a:rPr>
                        <a:t>● Professional learning communities</a:t>
                      </a:r>
                    </a:p>
                    <a:p>
                      <a:pPr lvl="0">
                        <a:spcBef>
                          <a:spcPts val="0"/>
                        </a:spcBef>
                        <a:spcAft>
                          <a:spcPts val="0"/>
                        </a:spcAft>
                        <a:buNone/>
                      </a:pPr>
                      <a:r>
                        <a:rPr lang="en-US" sz="2200" b="0" i="0" u="none" strike="noStrike" cap="none" noProof="0">
                          <a:latin typeface="Arial"/>
                        </a:rPr>
                        <a:t>● Conferences</a:t>
                      </a:r>
                    </a:p>
                    <a:p>
                      <a:pPr lvl="0">
                        <a:spcBef>
                          <a:spcPts val="0"/>
                        </a:spcBef>
                        <a:spcAft>
                          <a:spcPts val="0"/>
                        </a:spcAft>
                        <a:buNone/>
                      </a:pPr>
                      <a:r>
                        <a:rPr lang="en-US" sz="2200" b="0" i="0" u="none" strike="noStrike" cap="none" noProof="0">
                          <a:latin typeface="Arial"/>
                        </a:rPr>
                        <a:t>● Professional development in targeted instructional areas</a:t>
                      </a:r>
                    </a:p>
                    <a:p>
                      <a:pPr lvl="0">
                        <a:spcBef>
                          <a:spcPts val="0"/>
                        </a:spcBef>
                        <a:spcAft>
                          <a:spcPts val="0"/>
                        </a:spcAft>
                        <a:buNone/>
                      </a:pPr>
                      <a:r>
                        <a:rPr lang="en-US" sz="2200" b="0" i="0" u="none" strike="noStrike" cap="none" noProof="0">
                          <a:latin typeface="Arial"/>
                        </a:rPr>
                        <a:t>● Extended planning which focuses on curriculum design and effective instructional strategies</a:t>
                      </a:r>
                    </a:p>
                    <a:p>
                      <a:pPr lvl="0">
                        <a:spcBef>
                          <a:spcPts val="0"/>
                        </a:spcBef>
                        <a:spcAft>
                          <a:spcPts val="0"/>
                        </a:spcAft>
                        <a:buNone/>
                      </a:pPr>
                      <a:r>
                        <a:rPr lang="en-US" sz="2200" b="0" i="0" u="none" strike="noStrike" cap="none" noProof="0">
                          <a:latin typeface="Arial"/>
                        </a:rPr>
                        <a:t>● Instructional Coach position</a:t>
                      </a:r>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bl>
          </a:graphicData>
        </a:graphic>
      </p:graphicFrame>
      <p:graphicFrame>
        <p:nvGraphicFramePr>
          <p:cNvPr id="371" name="Google Shape;371;ge5c48d7ab6_0_327"/>
          <p:cNvGraphicFramePr/>
          <p:nvPr>
            <p:extLst>
              <p:ext uri="{D42A27DB-BD31-4B8C-83A1-F6EECF244321}">
                <p14:modId xmlns:p14="http://schemas.microsoft.com/office/powerpoint/2010/main" val="2905449307"/>
              </p:ext>
            </p:extLst>
          </p:nvPr>
        </p:nvGraphicFramePr>
        <p:xfrm>
          <a:off x="392337" y="1759191"/>
          <a:ext cx="13501833" cy="2149850"/>
        </p:xfrm>
        <a:graphic>
          <a:graphicData uri="http://schemas.openxmlformats.org/drawingml/2006/table">
            <a:tbl>
              <a:tblPr>
                <a:noFill/>
                <a:tableStyleId>{CD88FB69-2098-4870-A087-6ADD50F5CA38}</a:tableStyleId>
              </a:tblPr>
              <a:tblGrid>
                <a:gridCol w="3274464">
                  <a:extLst>
                    <a:ext uri="{9D8B030D-6E8A-4147-A177-3AD203B41FA5}">
                      <a16:colId xmlns:a16="http://schemas.microsoft.com/office/drawing/2014/main" val="20000"/>
                    </a:ext>
                  </a:extLst>
                </a:gridCol>
                <a:gridCol w="4282141">
                  <a:extLst>
                    <a:ext uri="{9D8B030D-6E8A-4147-A177-3AD203B41FA5}">
                      <a16:colId xmlns:a16="http://schemas.microsoft.com/office/drawing/2014/main" val="20001"/>
                    </a:ext>
                  </a:extLst>
                </a:gridCol>
                <a:gridCol w="2834617">
                  <a:extLst>
                    <a:ext uri="{9D8B030D-6E8A-4147-A177-3AD203B41FA5}">
                      <a16:colId xmlns:a16="http://schemas.microsoft.com/office/drawing/2014/main" val="20002"/>
                    </a:ext>
                  </a:extLst>
                </a:gridCol>
                <a:gridCol w="3110611">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Atlanta Public Schools</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FY 23</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Toomer Elementary School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K-5</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Caroline Brown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Jackson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69699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Promise</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Family Engagement (School Designed)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School Designed</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ge5c48d7ab6_0_338"/>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77" name="Google Shape;377;ge5c48d7ab6_0_338"/>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78" name="Google Shape;378;ge5c48d7ab6_0_338"/>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Intent and Purpose</a:t>
            </a:r>
            <a:endParaRPr sz="3360" b="1">
              <a:solidFill>
                <a:schemeClr val="lt1"/>
              </a:solidFill>
            </a:endParaRPr>
          </a:p>
        </p:txBody>
      </p:sp>
      <p:grpSp>
        <p:nvGrpSpPr>
          <p:cNvPr id="379" name="Google Shape;379;ge5c48d7ab6_0_338"/>
          <p:cNvGrpSpPr/>
          <p:nvPr/>
        </p:nvGrpSpPr>
        <p:grpSpPr>
          <a:xfrm>
            <a:off x="3439266" y="846365"/>
            <a:ext cx="919136" cy="707617"/>
            <a:chOff x="8092231" y="1622475"/>
            <a:chExt cx="307997" cy="237107"/>
          </a:xfrm>
        </p:grpSpPr>
        <p:sp>
          <p:nvSpPr>
            <p:cNvPr id="380" name="Google Shape;380;ge5c48d7ab6_0_338"/>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81" name="Google Shape;381;ge5c48d7ab6_0_338"/>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82" name="Google Shape;382;ge5c48d7ab6_0_338"/>
          <p:cNvGraphicFramePr/>
          <p:nvPr>
            <p:extLst>
              <p:ext uri="{D42A27DB-BD31-4B8C-83A1-F6EECF244321}">
                <p14:modId xmlns:p14="http://schemas.microsoft.com/office/powerpoint/2010/main" val="2434392346"/>
              </p:ext>
            </p:extLst>
          </p:nvPr>
        </p:nvGraphicFramePr>
        <p:xfrm>
          <a:off x="1110100" y="4988118"/>
          <a:ext cx="12410160" cy="4854135"/>
        </p:xfrm>
        <a:graphic>
          <a:graphicData uri="http://schemas.openxmlformats.org/drawingml/2006/table">
            <a:tbl>
              <a:tblPr>
                <a:noFill/>
                <a:tableStyleId>{CD88FB69-2098-4870-A087-6ADD50F5CA38}</a:tableStyleId>
              </a:tblPr>
              <a:tblGrid>
                <a:gridCol w="1506085">
                  <a:extLst>
                    <a:ext uri="{9D8B030D-6E8A-4147-A177-3AD203B41FA5}">
                      <a16:colId xmlns:a16="http://schemas.microsoft.com/office/drawing/2014/main" val="20000"/>
                    </a:ext>
                  </a:extLst>
                </a:gridCol>
                <a:gridCol w="2072455">
                  <a:extLst>
                    <a:ext uri="{9D8B030D-6E8A-4147-A177-3AD203B41FA5}">
                      <a16:colId xmlns:a16="http://schemas.microsoft.com/office/drawing/2014/main" val="20001"/>
                    </a:ext>
                  </a:extLst>
                </a:gridCol>
                <a:gridCol w="8831620">
                  <a:extLst>
                    <a:ext uri="{9D8B030D-6E8A-4147-A177-3AD203B41FA5}">
                      <a16:colId xmlns:a16="http://schemas.microsoft.com/office/drawing/2014/main" val="20002"/>
                    </a:ext>
                  </a:extLst>
                </a:gridCol>
              </a:tblGrid>
              <a:tr h="915495">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Program</a:t>
                      </a:r>
                      <a:endParaRPr sz="1600" b="1" u="none" strike="noStrike" cap="none">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Actions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3938640">
                <a:tc>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Title I, A</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15000"/>
                        </a:lnSpc>
                        <a:spcBef>
                          <a:spcPts val="0"/>
                        </a:spcBef>
                        <a:spcAft>
                          <a:spcPts val="0"/>
                        </a:spcAft>
                        <a:buClr>
                          <a:srgbClr val="000000"/>
                        </a:buClr>
                        <a:buSzPts val="1300"/>
                        <a:buFont typeface="Arial"/>
                        <a:buNone/>
                      </a:pPr>
                      <a:r>
                        <a:rPr lang="en-US" sz="1900" u="none" strike="noStrike" cap="none">
                          <a:solidFill>
                            <a:schemeClr val="dk1"/>
                          </a:solidFill>
                          <a:latin typeface="Arial"/>
                          <a:ea typeface="Arial"/>
                          <a:cs typeface="Arial"/>
                          <a:sym typeface="Arial"/>
                        </a:rPr>
                        <a:t>Engage Families</a:t>
                      </a: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lvl="0" algn="l">
                        <a:lnSpc>
                          <a:spcPct val="100000"/>
                        </a:lnSpc>
                        <a:spcBef>
                          <a:spcPts val="0"/>
                        </a:spcBef>
                        <a:spcAft>
                          <a:spcPts val="0"/>
                        </a:spcAft>
                        <a:buNone/>
                      </a:pPr>
                      <a:r>
                        <a:rPr lang="en-US" sz="1900" b="0" i="0" u="none" strike="noStrike" cap="none" noProof="0">
                          <a:latin typeface="Arial"/>
                        </a:rPr>
                        <a:t>● Parent Liaison position</a:t>
                      </a:r>
                      <a:endParaRPr lang="en-US"/>
                    </a:p>
                    <a:p>
                      <a:pPr lvl="0" algn="l">
                        <a:lnSpc>
                          <a:spcPct val="100000"/>
                        </a:lnSpc>
                        <a:spcBef>
                          <a:spcPts val="0"/>
                        </a:spcBef>
                        <a:spcAft>
                          <a:spcPts val="0"/>
                        </a:spcAft>
                        <a:buNone/>
                      </a:pPr>
                      <a:r>
                        <a:rPr lang="en-US" sz="1900" b="0" i="0" u="none" strike="noStrike" cap="none" noProof="0">
                          <a:latin typeface="Arial"/>
                        </a:rPr>
                        <a:t>● Inhouse Parent Resource Center</a:t>
                      </a:r>
                      <a:endParaRPr lang="en-US"/>
                    </a:p>
                    <a:p>
                      <a:pPr lvl="0" algn="l">
                        <a:lnSpc>
                          <a:spcPct val="100000"/>
                        </a:lnSpc>
                        <a:spcBef>
                          <a:spcPts val="0"/>
                        </a:spcBef>
                        <a:spcAft>
                          <a:spcPts val="0"/>
                        </a:spcAft>
                        <a:buNone/>
                      </a:pPr>
                      <a:r>
                        <a:rPr lang="en-US" sz="1900" b="0" i="0" u="none" strike="noStrike" cap="none" noProof="0">
                          <a:latin typeface="Arial"/>
                        </a:rPr>
                        <a:t>● Parent academic events and workshops</a:t>
                      </a:r>
                      <a:endParaRPr lang="en-US"/>
                    </a:p>
                    <a:p>
                      <a:pPr lvl="0" algn="l">
                        <a:lnSpc>
                          <a:spcPct val="100000"/>
                        </a:lnSpc>
                        <a:spcBef>
                          <a:spcPts val="0"/>
                        </a:spcBef>
                        <a:spcAft>
                          <a:spcPts val="0"/>
                        </a:spcAft>
                        <a:buNone/>
                      </a:pPr>
                      <a:r>
                        <a:rPr lang="en-US" sz="1900" b="0" i="0" u="none" strike="noStrike" cap="none" noProof="0">
                          <a:latin typeface="Arial"/>
                        </a:rPr>
                        <a:t>● Build the capacity of staff to support Family Engagement</a:t>
                      </a:r>
                      <a:endParaRPr lang="en-US"/>
                    </a:p>
                    <a:p>
                      <a:pPr marL="0" marR="0" lvl="0" indent="0" algn="l">
                        <a:lnSpc>
                          <a:spcPct val="100000"/>
                        </a:lnSpc>
                        <a:spcBef>
                          <a:spcPts val="0"/>
                        </a:spcBef>
                        <a:spcAft>
                          <a:spcPts val="0"/>
                        </a:spcAft>
                        <a:buNone/>
                      </a:pPr>
                      <a:br>
                        <a:rPr lang="en-US"/>
                      </a:br>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383" name="Google Shape;383;ge5c48d7ab6_0_338"/>
          <p:cNvGraphicFramePr/>
          <p:nvPr>
            <p:extLst>
              <p:ext uri="{D42A27DB-BD31-4B8C-83A1-F6EECF244321}">
                <p14:modId xmlns:p14="http://schemas.microsoft.com/office/powerpoint/2010/main" val="3149777501"/>
              </p:ext>
            </p:extLst>
          </p:nvPr>
        </p:nvGraphicFramePr>
        <p:xfrm>
          <a:off x="1110078" y="1761887"/>
          <a:ext cx="12410195" cy="214985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Atlanta Public Schools</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FY 23</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Toomer Elementary School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K-5</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2000" u="none" strike="noStrike" cap="none"/>
                        <a:t>Caroline Brown </a:t>
                      </a:r>
                      <a:endParaRPr sz="20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Jackson</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69699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SzPts val="1300"/>
                        <a:buFont typeface="Arial"/>
                        <a:buNone/>
                      </a:pPr>
                      <a:r>
                        <a:rPr lang="en-US" sz="1900" u="none" strike="noStrike" cap="none"/>
                        <a:t>Promise</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Family Engagement (School Designed)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u="none" strike="noStrike" cap="none"/>
                        <a:t>School Designed</a:t>
                      </a: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ge5c48d7ab6_0_349"/>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389" name="Google Shape;389;ge5c48d7ab6_0_349"/>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390" name="Google Shape;390;ge5c48d7ab6_0_349"/>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Intent and Purpose</a:t>
            </a:r>
            <a:endParaRPr sz="3360" b="1">
              <a:solidFill>
                <a:schemeClr val="lt1"/>
              </a:solidFill>
            </a:endParaRPr>
          </a:p>
        </p:txBody>
      </p:sp>
      <p:grpSp>
        <p:nvGrpSpPr>
          <p:cNvPr id="391" name="Google Shape;391;ge5c48d7ab6_0_349"/>
          <p:cNvGrpSpPr/>
          <p:nvPr/>
        </p:nvGrpSpPr>
        <p:grpSpPr>
          <a:xfrm>
            <a:off x="3439266" y="846365"/>
            <a:ext cx="919136" cy="707617"/>
            <a:chOff x="8092231" y="1622475"/>
            <a:chExt cx="307997" cy="237107"/>
          </a:xfrm>
        </p:grpSpPr>
        <p:sp>
          <p:nvSpPr>
            <p:cNvPr id="392" name="Google Shape;392;ge5c48d7ab6_0_349"/>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393" name="Google Shape;393;ge5c48d7ab6_0_349"/>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394" name="Google Shape;394;ge5c48d7ab6_0_349"/>
          <p:cNvGraphicFramePr/>
          <p:nvPr>
            <p:extLst>
              <p:ext uri="{D42A27DB-BD31-4B8C-83A1-F6EECF244321}">
                <p14:modId xmlns:p14="http://schemas.microsoft.com/office/powerpoint/2010/main" val="2293771808"/>
              </p:ext>
            </p:extLst>
          </p:nvPr>
        </p:nvGraphicFramePr>
        <p:xfrm>
          <a:off x="1110125" y="4872477"/>
          <a:ext cx="12410160" cy="5218814"/>
        </p:xfrm>
        <a:graphic>
          <a:graphicData uri="http://schemas.openxmlformats.org/drawingml/2006/table">
            <a:tbl>
              <a:tblPr>
                <a:noFill/>
                <a:tableStyleId>{CD88FB69-2098-4870-A087-6ADD50F5CA38}</a:tableStyleId>
              </a:tblPr>
              <a:tblGrid>
                <a:gridCol w="1564185">
                  <a:extLst>
                    <a:ext uri="{9D8B030D-6E8A-4147-A177-3AD203B41FA5}">
                      <a16:colId xmlns:a16="http://schemas.microsoft.com/office/drawing/2014/main" val="20000"/>
                    </a:ext>
                  </a:extLst>
                </a:gridCol>
                <a:gridCol w="2014320">
                  <a:extLst>
                    <a:ext uri="{9D8B030D-6E8A-4147-A177-3AD203B41FA5}">
                      <a16:colId xmlns:a16="http://schemas.microsoft.com/office/drawing/2014/main" val="20001"/>
                    </a:ext>
                  </a:extLst>
                </a:gridCol>
                <a:gridCol w="8831655">
                  <a:extLst>
                    <a:ext uri="{9D8B030D-6E8A-4147-A177-3AD203B41FA5}">
                      <a16:colId xmlns:a16="http://schemas.microsoft.com/office/drawing/2014/main" val="20002"/>
                    </a:ext>
                  </a:extLst>
                </a:gridCol>
              </a:tblGrid>
              <a:tr h="1152158">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Program</a:t>
                      </a:r>
                      <a:endParaRPr sz="1600" b="1" u="none" strike="noStrike" cap="none">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Actions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4066656">
                <a:tc>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Title I, A Set Aside</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Family Engagement</a:t>
                      </a:r>
                      <a:endParaRPr sz="13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457200" marR="0" lvl="0" indent="-457200" algn="l" rtl="0">
                        <a:lnSpc>
                          <a:spcPct val="115000"/>
                        </a:lnSpc>
                        <a:spcBef>
                          <a:spcPts val="0"/>
                        </a:spcBef>
                        <a:spcAft>
                          <a:spcPts val="0"/>
                        </a:spcAft>
                        <a:buClr>
                          <a:schemeClr val="dk1"/>
                        </a:buClr>
                        <a:buSzPts val="1500"/>
                        <a:buFont typeface="Arial"/>
                        <a:buChar char="•"/>
                      </a:pPr>
                      <a:r>
                        <a:rPr lang="en-US" sz="2700" u="none" strike="noStrike" cap="none"/>
                        <a:t>Parent University Program</a:t>
                      </a:r>
                      <a:endParaRPr sz="27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395" name="Google Shape;395;ge5c48d7ab6_0_349"/>
          <p:cNvGraphicFramePr/>
          <p:nvPr>
            <p:extLst>
              <p:ext uri="{D42A27DB-BD31-4B8C-83A1-F6EECF244321}">
                <p14:modId xmlns:p14="http://schemas.microsoft.com/office/powerpoint/2010/main" val="3217921121"/>
              </p:ext>
            </p:extLst>
          </p:nvPr>
        </p:nvGraphicFramePr>
        <p:xfrm>
          <a:off x="1110078" y="1761887"/>
          <a:ext cx="12410195" cy="214985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69699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Family Engagement (School Designed)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ge5c48d7ab6_0_371"/>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13" name="Google Shape;413;ge5c48d7ab6_0_371"/>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14" name="Google Shape;414;ge5c48d7ab6_0_371"/>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Intent and Purpose</a:t>
            </a:r>
            <a:endParaRPr sz="3360" b="1">
              <a:solidFill>
                <a:schemeClr val="lt1"/>
              </a:solidFill>
            </a:endParaRPr>
          </a:p>
        </p:txBody>
      </p:sp>
      <p:grpSp>
        <p:nvGrpSpPr>
          <p:cNvPr id="415" name="Google Shape;415;ge5c48d7ab6_0_371"/>
          <p:cNvGrpSpPr/>
          <p:nvPr/>
        </p:nvGrpSpPr>
        <p:grpSpPr>
          <a:xfrm>
            <a:off x="3439266" y="846365"/>
            <a:ext cx="919136" cy="707617"/>
            <a:chOff x="8092231" y="1622475"/>
            <a:chExt cx="307997" cy="237107"/>
          </a:xfrm>
        </p:grpSpPr>
        <p:sp>
          <p:nvSpPr>
            <p:cNvPr id="416" name="Google Shape;416;ge5c48d7ab6_0_371"/>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17" name="Google Shape;417;ge5c48d7ab6_0_371"/>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18" name="Google Shape;418;ge5c48d7ab6_0_371"/>
          <p:cNvGraphicFramePr/>
          <p:nvPr>
            <p:extLst>
              <p:ext uri="{D42A27DB-BD31-4B8C-83A1-F6EECF244321}">
                <p14:modId xmlns:p14="http://schemas.microsoft.com/office/powerpoint/2010/main" val="3876738816"/>
              </p:ext>
            </p:extLst>
          </p:nvPr>
        </p:nvGraphicFramePr>
        <p:xfrm>
          <a:off x="1110125" y="4526349"/>
          <a:ext cx="12410160" cy="5824770"/>
        </p:xfrm>
        <a:graphic>
          <a:graphicData uri="http://schemas.openxmlformats.org/drawingml/2006/table">
            <a:tbl>
              <a:tblPr>
                <a:noFill/>
                <a:tableStyleId>{CD88FB69-2098-4870-A087-6ADD50F5CA38}</a:tableStyleId>
              </a:tblPr>
              <a:tblGrid>
                <a:gridCol w="1583505">
                  <a:extLst>
                    <a:ext uri="{9D8B030D-6E8A-4147-A177-3AD203B41FA5}">
                      <a16:colId xmlns:a16="http://schemas.microsoft.com/office/drawing/2014/main" val="20000"/>
                    </a:ext>
                  </a:extLst>
                </a:gridCol>
                <a:gridCol w="1936935">
                  <a:extLst>
                    <a:ext uri="{9D8B030D-6E8A-4147-A177-3AD203B41FA5}">
                      <a16:colId xmlns:a16="http://schemas.microsoft.com/office/drawing/2014/main" val="20001"/>
                    </a:ext>
                  </a:extLst>
                </a:gridCol>
                <a:gridCol w="8889720">
                  <a:extLst>
                    <a:ext uri="{9D8B030D-6E8A-4147-A177-3AD203B41FA5}">
                      <a16:colId xmlns:a16="http://schemas.microsoft.com/office/drawing/2014/main" val="20002"/>
                    </a:ext>
                  </a:extLst>
                </a:gridCol>
              </a:tblGrid>
              <a:tr h="1152158">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Program</a:t>
                      </a:r>
                      <a:endParaRPr sz="1600" b="1" u="none" strike="noStrike" cap="none">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Actions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2189088">
                <a:tc>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21st Century (BAMO Only)</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21st Century Community Learning Center</a:t>
                      </a:r>
                      <a:endParaRPr sz="13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15000"/>
                        </a:lnSpc>
                        <a:spcBef>
                          <a:spcPts val="0"/>
                        </a:spcBef>
                        <a:spcAft>
                          <a:spcPts val="0"/>
                        </a:spcAft>
                        <a:buClr>
                          <a:schemeClr val="dk1"/>
                        </a:buClr>
                        <a:buSzPts val="1500"/>
                        <a:buFont typeface="Arial"/>
                        <a:buNone/>
                      </a:pPr>
                      <a:endParaRPr sz="27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2483524">
                <a:tc>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School Improvement (CSI, TSI, or Promise Only)</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15000"/>
                        </a:lnSpc>
                        <a:spcBef>
                          <a:spcPts val="0"/>
                        </a:spcBef>
                        <a:spcAft>
                          <a:spcPts val="0"/>
                        </a:spcAft>
                        <a:buClr>
                          <a:srgbClr val="000000"/>
                        </a:buClr>
                        <a:buSzPts val="1200"/>
                        <a:buFont typeface="Arial"/>
                        <a:buNone/>
                      </a:pPr>
                      <a:r>
                        <a:rPr lang="en-US" sz="1600" u="none" strike="noStrike" cap="none"/>
                        <a:t>School Improvement (CSI, TSI, or Promise)</a:t>
                      </a: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15000"/>
                        </a:lnSpc>
                        <a:spcBef>
                          <a:spcPts val="0"/>
                        </a:spcBef>
                        <a:spcAft>
                          <a:spcPts val="0"/>
                        </a:spcAft>
                        <a:buClr>
                          <a:schemeClr val="dk1"/>
                        </a:buClr>
                        <a:buSzPts val="1500"/>
                        <a:buFont typeface="Arial"/>
                        <a:buNone/>
                      </a:pPr>
                      <a:endParaRPr sz="27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bl>
          </a:graphicData>
        </a:graphic>
      </p:graphicFrame>
      <p:graphicFrame>
        <p:nvGraphicFramePr>
          <p:cNvPr id="419" name="Google Shape;419;ge5c48d7ab6_0_371"/>
          <p:cNvGraphicFramePr/>
          <p:nvPr>
            <p:extLst>
              <p:ext uri="{D42A27DB-BD31-4B8C-83A1-F6EECF244321}">
                <p14:modId xmlns:p14="http://schemas.microsoft.com/office/powerpoint/2010/main" val="3584470494"/>
              </p:ext>
            </p:extLst>
          </p:nvPr>
        </p:nvGraphicFramePr>
        <p:xfrm>
          <a:off x="1110078" y="1761887"/>
          <a:ext cx="12410195" cy="214985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69699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Family Engagement (School Designed)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p:nvPr/>
        </p:nvSpPr>
        <p:spPr>
          <a:xfrm>
            <a:off x="0" y="-43237"/>
            <a:ext cx="14630400" cy="573930"/>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grpSp>
        <p:nvGrpSpPr>
          <p:cNvPr id="171" name="Google Shape;171;p4"/>
          <p:cNvGrpSpPr/>
          <p:nvPr/>
        </p:nvGrpSpPr>
        <p:grpSpPr>
          <a:xfrm>
            <a:off x="11939285" y="120460"/>
            <a:ext cx="382397" cy="387192"/>
            <a:chOff x="6665701" y="1263473"/>
            <a:chExt cx="364188" cy="368755"/>
          </a:xfrm>
        </p:grpSpPr>
        <p:sp>
          <p:nvSpPr>
            <p:cNvPr id="172" name="Google Shape;172;p4"/>
            <p:cNvSpPr/>
            <p:nvPr/>
          </p:nvSpPr>
          <p:spPr>
            <a:xfrm>
              <a:off x="6665701" y="1417286"/>
              <a:ext cx="97292" cy="214928"/>
            </a:xfrm>
            <a:custGeom>
              <a:avLst/>
              <a:gdLst/>
              <a:ahLst/>
              <a:cxnLst/>
              <a:rect l="l" t="t" r="r" b="b"/>
              <a:pathLst>
                <a:path w="4304" h="9508" extrusionOk="0">
                  <a:moveTo>
                    <a:pt x="0" y="1"/>
                  </a:moveTo>
                  <a:lnTo>
                    <a:pt x="0" y="9507"/>
                  </a:lnTo>
                  <a:lnTo>
                    <a:pt x="4303" y="9507"/>
                  </a:lnTo>
                  <a:lnTo>
                    <a:pt x="4303" y="1"/>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3" name="Google Shape;173;p4"/>
            <p:cNvSpPr/>
            <p:nvPr/>
          </p:nvSpPr>
          <p:spPr>
            <a:xfrm>
              <a:off x="6799149" y="1340391"/>
              <a:ext cx="97292" cy="291831"/>
            </a:xfrm>
            <a:custGeom>
              <a:avLst/>
              <a:gdLst/>
              <a:ahLst/>
              <a:cxnLst/>
              <a:rect l="l" t="t" r="r" b="b"/>
              <a:pathLst>
                <a:path w="4304" h="12910" extrusionOk="0">
                  <a:moveTo>
                    <a:pt x="1" y="0"/>
                  </a:moveTo>
                  <a:lnTo>
                    <a:pt x="1" y="12909"/>
                  </a:lnTo>
                  <a:lnTo>
                    <a:pt x="4304" y="12909"/>
                  </a:lnTo>
                  <a:lnTo>
                    <a:pt x="4304" y="0"/>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4" name="Google Shape;174;p4"/>
            <p:cNvSpPr/>
            <p:nvPr/>
          </p:nvSpPr>
          <p:spPr>
            <a:xfrm>
              <a:off x="6932597" y="1263473"/>
              <a:ext cx="97292" cy="368755"/>
            </a:xfrm>
            <a:custGeom>
              <a:avLst/>
              <a:gdLst/>
              <a:ahLst/>
              <a:cxnLst/>
              <a:rect l="l" t="t" r="r" b="b"/>
              <a:pathLst>
                <a:path w="4304" h="16313" extrusionOk="0">
                  <a:moveTo>
                    <a:pt x="1" y="1"/>
                  </a:moveTo>
                  <a:lnTo>
                    <a:pt x="1" y="16312"/>
                  </a:lnTo>
                  <a:lnTo>
                    <a:pt x="4304" y="16312"/>
                  </a:lnTo>
                  <a:lnTo>
                    <a:pt x="4304" y="1"/>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grpSp>
      <p:sp>
        <p:nvSpPr>
          <p:cNvPr id="175" name="Google Shape;175;p4"/>
          <p:cNvSpPr/>
          <p:nvPr/>
        </p:nvSpPr>
        <p:spPr>
          <a:xfrm>
            <a:off x="12484427" y="120460"/>
            <a:ext cx="8735" cy="387192"/>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6" name="Google Shape;176;p4"/>
          <p:cNvSpPr/>
          <p:nvPr/>
        </p:nvSpPr>
        <p:spPr>
          <a:xfrm>
            <a:off x="11502906" y="3655"/>
            <a:ext cx="3105151" cy="57393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Needs Assessment</a:t>
            </a:r>
            <a:endParaRPr sz="1680" b="1"/>
          </a:p>
        </p:txBody>
      </p:sp>
      <p:sp>
        <p:nvSpPr>
          <p:cNvPr id="177" name="Google Shape;177;p4"/>
          <p:cNvSpPr/>
          <p:nvPr/>
        </p:nvSpPr>
        <p:spPr>
          <a:xfrm>
            <a:off x="914400" y="685799"/>
            <a:ext cx="4772124" cy="573930"/>
          </a:xfrm>
          <a:prstGeom prst="roundRect">
            <a:avLst>
              <a:gd name="adj" fmla="val 0"/>
            </a:avLst>
          </a:prstGeom>
          <a:noFill/>
          <a:ln>
            <a:noFill/>
          </a:ln>
        </p:spPr>
        <p:txBody>
          <a:bodyPr spcFirstLastPara="1" wrap="square" lIns="95970" tIns="95970" rIns="95970" bIns="95970" anchor="ctr" anchorCtr="0">
            <a:noAutofit/>
          </a:bodyPr>
          <a:lstStyle/>
          <a:p>
            <a:pPr>
              <a:buSzPts val="1600"/>
            </a:pPr>
            <a:endParaRPr sz="2240" b="1"/>
          </a:p>
        </p:txBody>
      </p:sp>
      <p:graphicFrame>
        <p:nvGraphicFramePr>
          <p:cNvPr id="178" name="Google Shape;178;p4"/>
          <p:cNvGraphicFramePr/>
          <p:nvPr>
            <p:extLst>
              <p:ext uri="{D42A27DB-BD31-4B8C-83A1-F6EECF244321}">
                <p14:modId xmlns:p14="http://schemas.microsoft.com/office/powerpoint/2010/main" val="245291982"/>
              </p:ext>
            </p:extLst>
          </p:nvPr>
        </p:nvGraphicFramePr>
        <p:xfrm>
          <a:off x="22341" y="579026"/>
          <a:ext cx="14630400" cy="2565780"/>
        </p:xfrm>
        <a:graphic>
          <a:graphicData uri="http://schemas.openxmlformats.org/drawingml/2006/table">
            <a:tbl>
              <a:tblPr firstRow="1" bandRow="1">
                <a:noFill/>
                <a:tableStyleId>{083324F5-806F-454A-997F-0E1F557FE027}</a:tableStyleId>
              </a:tblPr>
              <a:tblGrid>
                <a:gridCol w="7315200">
                  <a:extLst>
                    <a:ext uri="{9D8B030D-6E8A-4147-A177-3AD203B41FA5}">
                      <a16:colId xmlns:a16="http://schemas.microsoft.com/office/drawing/2014/main" val="20000"/>
                    </a:ext>
                  </a:extLst>
                </a:gridCol>
                <a:gridCol w="7315200">
                  <a:extLst>
                    <a:ext uri="{9D8B030D-6E8A-4147-A177-3AD203B41FA5}">
                      <a16:colId xmlns:a16="http://schemas.microsoft.com/office/drawing/2014/main" val="20001"/>
                    </a:ext>
                  </a:extLst>
                </a:gridCol>
              </a:tblGrid>
              <a:tr h="297501">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lt1"/>
                          </a:solidFill>
                        </a:rPr>
                        <a:t>Strengths</a:t>
                      </a:r>
                      <a:endParaRPr sz="1600" b="1" u="none" strike="noStrike" cap="none">
                        <a:solidFill>
                          <a:schemeClr val="lt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999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lt1"/>
                          </a:solidFill>
                        </a:rPr>
                        <a:t>Opportunities/Challenges</a:t>
                      </a:r>
                      <a:endParaRPr sz="1600" b="1" u="none" strike="noStrike" cap="none">
                        <a:solidFill>
                          <a:schemeClr val="lt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9999"/>
                    </a:solidFill>
                  </a:tcPr>
                </a:tc>
                <a:extLst>
                  <a:ext uri="{0D108BD9-81ED-4DB2-BD59-A6C34878D82A}">
                    <a16:rowId xmlns:a16="http://schemas.microsoft.com/office/drawing/2014/main" val="10000"/>
                  </a:ext>
                </a:extLst>
              </a:tr>
              <a:tr h="268047">
                <a:tc>
                  <a:txBody>
                    <a:bodyPr/>
                    <a:lstStyle/>
                    <a:p>
                      <a:pPr marL="0" marR="0" lvl="0" indent="0" algn="l" rtl="0">
                        <a:lnSpc>
                          <a:spcPct val="100000"/>
                        </a:lnSpc>
                        <a:spcBef>
                          <a:spcPts val="0"/>
                        </a:spcBef>
                        <a:spcAft>
                          <a:spcPts val="0"/>
                        </a:spcAft>
                        <a:buClr>
                          <a:srgbClr val="000000"/>
                        </a:buClr>
                        <a:buSzPts val="1000"/>
                        <a:buFont typeface="Arial"/>
                        <a:buNone/>
                      </a:pPr>
                      <a:r>
                        <a:rPr lang="en-US" sz="1600" u="none" strike="noStrike" cap="none">
                          <a:solidFill>
                            <a:schemeClr val="dk1"/>
                          </a:solidFill>
                        </a:rPr>
                        <a:t>K, 1, 2 ELA data outperforms the Jackson cluster and district </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US" sz="1600" u="none" strike="noStrike" cap="none">
                          <a:solidFill>
                            <a:schemeClr val="dk1"/>
                          </a:solidFill>
                        </a:rPr>
                        <a:t>Focus on 3-5 ELA instruction to implement frameworks with fidelity </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49929">
                <a:tc>
                  <a:txBody>
                    <a:bodyPr/>
                    <a:lstStyle/>
                    <a:p>
                      <a:pPr marL="0" marR="0" lvl="0" indent="0" algn="l">
                        <a:lnSpc>
                          <a:spcPct val="100000"/>
                        </a:lnSpc>
                        <a:spcBef>
                          <a:spcPts val="0"/>
                        </a:spcBef>
                        <a:spcAft>
                          <a:spcPts val="0"/>
                        </a:spcAft>
                        <a:buNone/>
                      </a:pPr>
                      <a:r>
                        <a:rPr lang="en-US" sz="1600" b="0" i="0" u="none" strike="noStrike" cap="none" noProof="0">
                          <a:solidFill>
                            <a:schemeClr val="dk1"/>
                          </a:solidFill>
                          <a:latin typeface="Calibri"/>
                        </a:rPr>
                        <a:t>K, 1, 2 Math data outperforms the Jackson cluster and district </a:t>
                      </a:r>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000"/>
                        <a:buFont typeface="Arial"/>
                        <a:buNone/>
                      </a:pPr>
                      <a:r>
                        <a:rPr lang="en-US" sz="1600" u="none" strike="noStrike" cap="none">
                          <a:solidFill>
                            <a:schemeClr val="dk1"/>
                          </a:solidFill>
                        </a:rPr>
                        <a:t>Continuous math instruction implemented with fidelity focusing on promising practiced leveraged in K-2 classrooms. </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68047">
                <a:tc>
                  <a:txBody>
                    <a:bodyPr/>
                    <a:lstStyle/>
                    <a:p>
                      <a:pPr marL="0" marR="0" lvl="0" indent="0" algn="l" rtl="0">
                        <a:lnSpc>
                          <a:spcPct val="100000"/>
                        </a:lnSpc>
                        <a:spcBef>
                          <a:spcPts val="0"/>
                        </a:spcBef>
                        <a:spcAft>
                          <a:spcPts val="0"/>
                        </a:spcAft>
                        <a:buClr>
                          <a:srgbClr val="000000"/>
                        </a:buClr>
                        <a:buSzPts val="1000"/>
                        <a:buFont typeface="Arial"/>
                        <a:buNone/>
                      </a:pPr>
                      <a:r>
                        <a:rPr lang="en-US" sz="1600" u="none" strike="noStrike" cap="none">
                          <a:solidFill>
                            <a:schemeClr val="dk1"/>
                          </a:solidFill>
                        </a:rPr>
                        <a:t>Clear Math and ELA expectations led to pre-identified low-performers based on talent review data volunteered to leave (10/12 homeroom teachers)</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US" sz="1600" u="none" strike="noStrike" cap="none">
                          <a:solidFill>
                            <a:schemeClr val="dk1"/>
                          </a:solidFill>
                        </a:rPr>
                        <a:t>Continuous support and differentiated professional development for new staff.. </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68047">
                <a:tc>
                  <a:txBody>
                    <a:bodyPr/>
                    <a:lstStyle/>
                    <a:p>
                      <a:pPr marL="0" marR="0" lvl="0" indent="0" algn="l" rtl="0">
                        <a:lnSpc>
                          <a:spcPct val="100000"/>
                        </a:lnSpc>
                        <a:spcBef>
                          <a:spcPts val="0"/>
                        </a:spcBef>
                        <a:spcAft>
                          <a:spcPts val="0"/>
                        </a:spcAft>
                        <a:buClr>
                          <a:srgbClr val="000000"/>
                        </a:buClr>
                        <a:buSzPts val="1000"/>
                        <a:buFont typeface="Arial"/>
                        <a:buNone/>
                      </a:pPr>
                      <a:r>
                        <a:rPr lang="en-US" sz="1600" u="none" strike="noStrike" cap="none">
                          <a:solidFill>
                            <a:schemeClr val="dk1"/>
                          </a:solidFill>
                        </a:rPr>
                        <a:t>2% increase in GMAS achievement ELA data </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000"/>
                        <a:buFont typeface="Arial"/>
                        <a:buNone/>
                      </a:pPr>
                      <a:r>
                        <a:rPr lang="en-US" sz="1600" u="none" strike="noStrike" cap="none">
                          <a:solidFill>
                            <a:schemeClr val="dk1"/>
                          </a:solidFill>
                        </a:rPr>
                        <a:t>Increase overall student attendance rate in all grade levels</a:t>
                      </a:r>
                      <a:endParaRPr sz="16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268047">
                <a:tc>
                  <a:txBody>
                    <a:bodyPr/>
                    <a:lstStyle/>
                    <a:p>
                      <a:pPr marL="0" marR="0" lvl="0" indent="0" algn="l" rtl="0">
                        <a:lnSpc>
                          <a:spcPct val="100000"/>
                        </a:lnSpc>
                        <a:spcBef>
                          <a:spcPts val="0"/>
                        </a:spcBef>
                        <a:spcAft>
                          <a:spcPts val="0"/>
                        </a:spcAft>
                        <a:buClr>
                          <a:srgbClr val="000000"/>
                        </a:buClr>
                        <a:buSzPts val="1000"/>
                        <a:buFont typeface="Arial"/>
                        <a:buNone/>
                      </a:pPr>
                      <a:r>
                        <a:rPr lang="en-US" sz="1400" u="none" strike="noStrike" cap="none">
                          <a:solidFill>
                            <a:schemeClr val="dk1"/>
                          </a:solidFill>
                        </a:rPr>
                        <a:t>Decreased discipline incidents and  OSS by 40% from the previous year </a:t>
                      </a:r>
                      <a:endParaRPr sz="1400" u="none" strike="noStrike" cap="none">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US" sz="1400" u="none" strike="noStrike" cap="none">
                          <a:solidFill>
                            <a:schemeClr val="dk1"/>
                          </a:solidFill>
                        </a:rPr>
                        <a:t>Train and develop a school-wide restorative practice team (staff &amp; students) to continuously decrease the number of incidents.</a:t>
                      </a:r>
                      <a:endParaRPr sz="1400" u="none" strike="noStrike" cap="none" err="1">
                        <a:solidFill>
                          <a:schemeClr val="dk1"/>
                        </a:solidFill>
                      </a:endParaRPr>
                    </a:p>
                  </a:txBody>
                  <a:tcPr marL="71995" marR="71995" marT="36015" marB="3601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aphicFrame>
        <p:nvGraphicFramePr>
          <p:cNvPr id="179" name="Google Shape;179;p4"/>
          <p:cNvGraphicFramePr/>
          <p:nvPr>
            <p:extLst>
              <p:ext uri="{D42A27DB-BD31-4B8C-83A1-F6EECF244321}">
                <p14:modId xmlns:p14="http://schemas.microsoft.com/office/powerpoint/2010/main" val="1343052994"/>
              </p:ext>
            </p:extLst>
          </p:nvPr>
        </p:nvGraphicFramePr>
        <p:xfrm>
          <a:off x="0" y="3164602"/>
          <a:ext cx="14630400" cy="1170172"/>
        </p:xfrm>
        <a:graphic>
          <a:graphicData uri="http://schemas.openxmlformats.org/drawingml/2006/table">
            <a:tbl>
              <a:tblPr firstRow="1" bandRow="1">
                <a:noFill/>
                <a:tableStyleId>{BC3E87C6-ECFE-4A78-A2D8-87D8EB7C50EF}</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298892">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Our Overarching Needs</a:t>
                      </a:r>
                      <a:endParaRPr sz="1600" u="none" strike="noStrike" cap="none"/>
                    </a:p>
                  </a:txBody>
                  <a:tcPr marL="71995" marR="71995" marT="36015" marB="36015">
                    <a:solidFill>
                      <a:srgbClr val="0099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54302">
                <a:tc>
                  <a:txBody>
                    <a:bodyPr/>
                    <a:lstStyle/>
                    <a:p>
                      <a:pPr marL="0" marR="0" lvl="0" indent="0" algn="l" rtl="0">
                        <a:lnSpc>
                          <a:spcPct val="100000"/>
                        </a:lnSpc>
                        <a:spcBef>
                          <a:spcPts val="0"/>
                        </a:spcBef>
                        <a:spcAft>
                          <a:spcPts val="0"/>
                        </a:spcAft>
                        <a:buClr>
                          <a:schemeClr val="dk1"/>
                        </a:buClr>
                        <a:buSzPts val="1000"/>
                        <a:buFont typeface="Arial"/>
                        <a:buNone/>
                      </a:pPr>
                      <a:r>
                        <a:rPr lang="en-US" sz="1600" u="none" strike="noStrike" cap="none"/>
                        <a:t>Literacy: Increased ELA proficiency based on EOY GMAS data. </a:t>
                      </a:r>
                      <a:endParaRPr sz="1600" u="none" strike="noStrike" cap="none"/>
                    </a:p>
                  </a:txBody>
                  <a:tcPr marL="71995" marR="71995" marT="36015" marB="36015">
                    <a:solidFill>
                      <a:srgbClr val="009999">
                        <a:alpha val="40000"/>
                      </a:srgbClr>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US" sz="1600" u="none" strike="noStrike" cap="none"/>
                        <a:t>Numeracy</a:t>
                      </a:r>
                      <a:r>
                        <a:rPr lang="en-US" sz="1400" u="none" strike="noStrike" cap="none"/>
                        <a:t>: </a:t>
                      </a:r>
                      <a:r>
                        <a:rPr lang="en-US" sz="1400" b="0" i="0" u="none" strike="noStrike" cap="none" noProof="0">
                          <a:latin typeface="Calibri"/>
                        </a:rPr>
                        <a:t>Increased math proficiency  based on EOY GMAS data. </a:t>
                      </a:r>
                      <a:endParaRPr sz="1400" u="none" strike="noStrike" cap="none"/>
                    </a:p>
                  </a:txBody>
                  <a:tcPr marL="71995" marR="71995" marT="36015" marB="36015">
                    <a:solidFill>
                      <a:srgbClr val="009999">
                        <a:alpha val="29019"/>
                      </a:srgbClr>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US" sz="1600" u="none" strike="noStrike" cap="none"/>
                        <a:t>Whole Child &amp; Student Support: </a:t>
                      </a:r>
                      <a:r>
                        <a:rPr lang="en-US" sz="1600" b="0" i="0" u="none" strike="noStrike" cap="none" noProof="0">
                          <a:latin typeface="Calibri"/>
                        </a:rPr>
                        <a:t>Increased student attendance </a:t>
                      </a:r>
                      <a:endParaRPr sz="1600" b="0" i="0" u="none" strike="noStrike" cap="none" noProof="0">
                        <a:latin typeface="Calibri"/>
                      </a:endParaRPr>
                    </a:p>
                  </a:txBody>
                  <a:tcPr marL="71995" marR="71995" marT="36015" marB="36015">
                    <a:solidFill>
                      <a:srgbClr val="009999">
                        <a:alpha val="20000"/>
                      </a:srgbClr>
                    </a:solidFill>
                  </a:tcPr>
                </a:tc>
                <a:extLst>
                  <a:ext uri="{0D108BD9-81ED-4DB2-BD59-A6C34878D82A}">
                    <a16:rowId xmlns:a16="http://schemas.microsoft.com/office/drawing/2014/main" val="10001"/>
                  </a:ext>
                </a:extLst>
              </a:tr>
            </a:tbl>
          </a:graphicData>
        </a:graphic>
      </p:graphicFrame>
      <p:graphicFrame>
        <p:nvGraphicFramePr>
          <p:cNvPr id="180" name="Google Shape;180;p4"/>
          <p:cNvGraphicFramePr/>
          <p:nvPr>
            <p:extLst>
              <p:ext uri="{D42A27DB-BD31-4B8C-83A1-F6EECF244321}">
                <p14:modId xmlns:p14="http://schemas.microsoft.com/office/powerpoint/2010/main" val="2701644240"/>
              </p:ext>
            </p:extLst>
          </p:nvPr>
        </p:nvGraphicFramePr>
        <p:xfrm>
          <a:off x="-2" y="8204541"/>
          <a:ext cx="14608059" cy="1765623"/>
        </p:xfrm>
        <a:graphic>
          <a:graphicData uri="http://schemas.openxmlformats.org/drawingml/2006/table">
            <a:tbl>
              <a:tblPr firstRow="1" bandRow="1">
                <a:noFill/>
                <a:tableStyleId>{BC3E87C6-ECFE-4A78-A2D8-87D8EB7C50EF}</a:tableStyleId>
              </a:tblPr>
              <a:tblGrid>
                <a:gridCol w="4869353">
                  <a:extLst>
                    <a:ext uri="{9D8B030D-6E8A-4147-A177-3AD203B41FA5}">
                      <a16:colId xmlns:a16="http://schemas.microsoft.com/office/drawing/2014/main" val="20000"/>
                    </a:ext>
                  </a:extLst>
                </a:gridCol>
                <a:gridCol w="4869353">
                  <a:extLst>
                    <a:ext uri="{9D8B030D-6E8A-4147-A177-3AD203B41FA5}">
                      <a16:colId xmlns:a16="http://schemas.microsoft.com/office/drawing/2014/main" val="20001"/>
                    </a:ext>
                  </a:extLst>
                </a:gridCol>
                <a:gridCol w="4869353">
                  <a:extLst>
                    <a:ext uri="{9D8B030D-6E8A-4147-A177-3AD203B41FA5}">
                      <a16:colId xmlns:a16="http://schemas.microsoft.com/office/drawing/2014/main" val="20002"/>
                    </a:ext>
                  </a:extLst>
                </a:gridCol>
              </a:tblGrid>
              <a:tr h="473166">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Literacy</a:t>
                      </a:r>
                      <a:r>
                        <a:rPr lang="en-US" sz="1600" u="none" strike="noStrike" cap="none" baseline="0"/>
                        <a:t> Problem Statement</a:t>
                      </a:r>
                      <a:endParaRPr sz="1600" u="none" strike="noStrike" cap="none"/>
                    </a:p>
                  </a:txBody>
                  <a:tcPr marL="71995" marR="71995" marT="36015" marB="36015">
                    <a:lnB w="12700" cap="flat" cmpd="sng">
                      <a:solidFill>
                        <a:schemeClr val="lt1"/>
                      </a:solidFill>
                      <a:prstDash val="solid"/>
                      <a:round/>
                      <a:headEnd type="none" w="sm" len="sm"/>
                      <a:tailEnd type="none" w="sm" len="sm"/>
                    </a:lnB>
                    <a:solidFill>
                      <a:srgbClr val="00999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Numeracy Problem Statement</a:t>
                      </a:r>
                      <a:endParaRPr sz="1600" u="none" strike="noStrike" cap="none"/>
                    </a:p>
                  </a:txBody>
                  <a:tcPr marL="71995" marR="71995" marT="36015" marB="36015">
                    <a:lnB w="12700" cap="flat" cmpd="sng" algn="ctr">
                      <a:solidFill>
                        <a:schemeClr val="lt1"/>
                      </a:solidFill>
                      <a:prstDash val="solid"/>
                      <a:round/>
                      <a:headEnd type="none" w="sm" len="sm"/>
                      <a:tailEnd type="none" w="sm" len="sm"/>
                    </a:lnB>
                    <a:solidFill>
                      <a:srgbClr val="00999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Whole Child &amp; Student Support</a:t>
                      </a:r>
                      <a:r>
                        <a:rPr lang="en-US" sz="1600" u="none" strike="noStrike" cap="none" baseline="0"/>
                        <a:t> Problem Statement</a:t>
                      </a:r>
                      <a:endParaRPr sz="1600" u="none" strike="noStrike" cap="none"/>
                    </a:p>
                  </a:txBody>
                  <a:tcPr marL="71995" marR="71995" marT="36015" marB="36015">
                    <a:lnB w="12700" cap="flat" cmpd="sng" algn="ctr">
                      <a:solidFill>
                        <a:schemeClr val="lt1"/>
                      </a:solidFill>
                      <a:prstDash val="solid"/>
                      <a:round/>
                      <a:headEnd type="none" w="sm" len="sm"/>
                      <a:tailEnd type="none" w="sm" len="sm"/>
                    </a:lnB>
                    <a:solidFill>
                      <a:srgbClr val="009999"/>
                    </a:solidFill>
                  </a:tcPr>
                </a:tc>
                <a:extLst>
                  <a:ext uri="{0D108BD9-81ED-4DB2-BD59-A6C34878D82A}">
                    <a16:rowId xmlns:a16="http://schemas.microsoft.com/office/drawing/2014/main" val="10000"/>
                  </a:ext>
                </a:extLst>
              </a:tr>
              <a:tr h="1292457">
                <a:tc>
                  <a:txBody>
                    <a:bodyPr/>
                    <a:lstStyle/>
                    <a:p>
                      <a:pPr marL="0" marR="0" lvl="0" indent="0" algn="l" rtl="0">
                        <a:lnSpc>
                          <a:spcPct val="100000"/>
                        </a:lnSpc>
                        <a:spcBef>
                          <a:spcPts val="0"/>
                        </a:spcBef>
                        <a:spcAft>
                          <a:spcPts val="0"/>
                        </a:spcAft>
                        <a:buClr>
                          <a:srgbClr val="000000"/>
                        </a:buClr>
                        <a:buSzPts val="1000"/>
                        <a:buFont typeface="Arial"/>
                        <a:buNone/>
                      </a:pPr>
                      <a:r>
                        <a:rPr lang="en-US" sz="1400" u="none" strike="noStrike" cap="none"/>
                        <a:t>While Toomer serves an 80% Black student population, only 8% of Black students scored proficient or above (16% in 2019-2020) on EOY GMAS as compared to 69% (80% in 2019-2020) of White students who compose 20% of the population</a:t>
                      </a:r>
                      <a:endParaRPr lang="en-US" sz="1400" u="none" strike="noStrike" cap="none" err="1"/>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40000"/>
                      </a:srgbClr>
                    </a:solidFill>
                  </a:tcPr>
                </a:tc>
                <a:tc>
                  <a:txBody>
                    <a:bodyPr/>
                    <a:lstStyle/>
                    <a:p>
                      <a:pPr marL="0" marR="0" lvl="0" indent="0" algn="ctr">
                        <a:lnSpc>
                          <a:spcPct val="100000"/>
                        </a:lnSpc>
                        <a:spcBef>
                          <a:spcPts val="0"/>
                        </a:spcBef>
                        <a:spcAft>
                          <a:spcPts val="0"/>
                        </a:spcAft>
                        <a:buNone/>
                      </a:pPr>
                      <a:r>
                        <a:rPr lang="en-US" sz="1400" b="0" i="0" u="none" strike="noStrike" cap="none" noProof="0">
                          <a:latin typeface="Calibri"/>
                        </a:rPr>
                        <a:t>While Toomer serves an 80% Black student population, only 5% of Black students scored proficient or above (15% in 2019-2020) on EOY GMAS as compared to 68% (70% in 2019-2020) of White students who compose 20% of the population</a:t>
                      </a:r>
                      <a:endParaRPr/>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9019"/>
                      </a:srgbClr>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US" sz="1400" u="none" strike="noStrike" cap="none"/>
                        <a:t>Overall student attendance decreased from 95% to 88.4% </a:t>
                      </a:r>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0000"/>
                      </a:srgbClr>
                    </a:solidFill>
                  </a:tcPr>
                </a:tc>
                <a:extLst>
                  <a:ext uri="{0D108BD9-81ED-4DB2-BD59-A6C34878D82A}">
                    <a16:rowId xmlns:a16="http://schemas.microsoft.com/office/drawing/2014/main" val="10001"/>
                  </a:ext>
                </a:extLst>
              </a:tr>
            </a:tbl>
          </a:graphicData>
        </a:graphic>
      </p:graphicFrame>
      <p:sp>
        <p:nvSpPr>
          <p:cNvPr id="16" name="Google Shape;191;p5"/>
          <p:cNvSpPr/>
          <p:nvPr/>
        </p:nvSpPr>
        <p:spPr>
          <a:xfrm>
            <a:off x="0" y="-46043"/>
            <a:ext cx="4772124" cy="573930"/>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a:solidFill>
                <a:schemeClr val="dk1"/>
              </a:solidFill>
            </a:endParaRPr>
          </a:p>
        </p:txBody>
      </p:sp>
      <p:sp>
        <p:nvSpPr>
          <p:cNvPr id="2" name="TextBox 1"/>
          <p:cNvSpPr txBox="1"/>
          <p:nvPr/>
        </p:nvSpPr>
        <p:spPr>
          <a:xfrm>
            <a:off x="4148863" y="7795552"/>
            <a:ext cx="6377353" cy="387798"/>
          </a:xfrm>
          <a:prstGeom prst="rect">
            <a:avLst/>
          </a:prstGeom>
          <a:noFill/>
        </p:spPr>
        <p:txBody>
          <a:bodyPr wrap="square" rtlCol="0">
            <a:spAutoFit/>
          </a:bodyPr>
          <a:lstStyle/>
          <a:p>
            <a:pPr algn="ctr"/>
            <a:r>
              <a:rPr lang="en-US" err="1">
                <a:hlinkClick r:id="rId3"/>
              </a:rPr>
              <a:t>Jamboard</a:t>
            </a:r>
            <a:r>
              <a:rPr lang="en-US">
                <a:hlinkClick r:id="rId3"/>
              </a:rPr>
              <a:t> Link</a:t>
            </a:r>
            <a:endParaRPr lang="en-US"/>
          </a:p>
        </p:txBody>
      </p:sp>
      <p:sp>
        <p:nvSpPr>
          <p:cNvPr id="3" name="Down Arrow 2"/>
          <p:cNvSpPr/>
          <p:nvPr/>
        </p:nvSpPr>
        <p:spPr>
          <a:xfrm>
            <a:off x="11209962" y="6249109"/>
            <a:ext cx="1688123" cy="14391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1564213" y="6308278"/>
            <a:ext cx="1688123" cy="14391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6760058" y="6288426"/>
            <a:ext cx="1688123" cy="14391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ge5c48d7ab6_0_360"/>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01" name="Google Shape;401;ge5c48d7ab6_0_360"/>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02" name="Google Shape;402;ge5c48d7ab6_0_360"/>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Intent and Purpose</a:t>
            </a:r>
            <a:endParaRPr sz="3360" b="1">
              <a:solidFill>
                <a:schemeClr val="lt1"/>
              </a:solidFill>
            </a:endParaRPr>
          </a:p>
        </p:txBody>
      </p:sp>
      <p:grpSp>
        <p:nvGrpSpPr>
          <p:cNvPr id="403" name="Google Shape;403;ge5c48d7ab6_0_360"/>
          <p:cNvGrpSpPr/>
          <p:nvPr/>
        </p:nvGrpSpPr>
        <p:grpSpPr>
          <a:xfrm>
            <a:off x="3439266" y="846365"/>
            <a:ext cx="919136" cy="707617"/>
            <a:chOff x="8092231" y="1622475"/>
            <a:chExt cx="307997" cy="237107"/>
          </a:xfrm>
        </p:grpSpPr>
        <p:sp>
          <p:nvSpPr>
            <p:cNvPr id="404" name="Google Shape;404;ge5c48d7ab6_0_360"/>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05" name="Google Shape;405;ge5c48d7ab6_0_360"/>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06" name="Google Shape;406;ge5c48d7ab6_0_360"/>
          <p:cNvGraphicFramePr/>
          <p:nvPr>
            <p:extLst>
              <p:ext uri="{D42A27DB-BD31-4B8C-83A1-F6EECF244321}">
                <p14:modId xmlns:p14="http://schemas.microsoft.com/office/powerpoint/2010/main" val="4150606027"/>
              </p:ext>
            </p:extLst>
          </p:nvPr>
        </p:nvGraphicFramePr>
        <p:xfrm>
          <a:off x="1110125" y="4872477"/>
          <a:ext cx="12410160" cy="5572028"/>
        </p:xfrm>
        <a:graphic>
          <a:graphicData uri="http://schemas.openxmlformats.org/drawingml/2006/table">
            <a:tbl>
              <a:tblPr>
                <a:noFill/>
                <a:tableStyleId>{CD88FB69-2098-4870-A087-6ADD50F5CA38}</a:tableStyleId>
              </a:tblPr>
              <a:tblGrid>
                <a:gridCol w="1525440">
                  <a:extLst>
                    <a:ext uri="{9D8B030D-6E8A-4147-A177-3AD203B41FA5}">
                      <a16:colId xmlns:a16="http://schemas.microsoft.com/office/drawing/2014/main" val="20000"/>
                    </a:ext>
                  </a:extLst>
                </a:gridCol>
                <a:gridCol w="2053100">
                  <a:extLst>
                    <a:ext uri="{9D8B030D-6E8A-4147-A177-3AD203B41FA5}">
                      <a16:colId xmlns:a16="http://schemas.microsoft.com/office/drawing/2014/main" val="20001"/>
                    </a:ext>
                  </a:extLst>
                </a:gridCol>
                <a:gridCol w="8831620">
                  <a:extLst>
                    <a:ext uri="{9D8B030D-6E8A-4147-A177-3AD203B41FA5}">
                      <a16:colId xmlns:a16="http://schemas.microsoft.com/office/drawing/2014/main" val="20002"/>
                    </a:ext>
                  </a:extLst>
                </a:gridCol>
              </a:tblGrid>
              <a:tr h="980315">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Program</a:t>
                      </a:r>
                      <a:endParaRPr sz="1600" b="1" u="none" strike="noStrike" cap="none">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Development: 1114(b) 1-5</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Actions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2827034">
                <a:tc>
                  <a:txBody>
                    <a:bodyPr/>
                    <a:lstStyle/>
                    <a:p>
                      <a:pPr marL="0" marR="0" lvl="0" indent="0" algn="l"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Title IV, A</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15000"/>
                        </a:lnSpc>
                        <a:spcBef>
                          <a:spcPts val="0"/>
                        </a:spcBef>
                        <a:spcAft>
                          <a:spcPts val="0"/>
                        </a:spcAft>
                        <a:buClr>
                          <a:srgbClr val="000000"/>
                        </a:buClr>
                        <a:buSzPts val="1300"/>
                        <a:buFont typeface="Arial"/>
                        <a:buNone/>
                      </a:pPr>
                      <a:r>
                        <a:rPr lang="en-US" sz="1900" u="none" strike="noStrike" cap="none">
                          <a:solidFill>
                            <a:schemeClr val="dk1"/>
                          </a:solidFill>
                          <a:latin typeface="Arial"/>
                          <a:ea typeface="Arial"/>
                          <a:cs typeface="Arial"/>
                          <a:sym typeface="Arial"/>
                        </a:rPr>
                        <a:t>Middle School Behavior Initiative</a:t>
                      </a:r>
                      <a:endParaRPr sz="16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900"/>
                        <a:buFont typeface="Arial"/>
                        <a:buNone/>
                      </a:pPr>
                      <a:endParaRPr sz="27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1763790">
                <a:tc>
                  <a:txBody>
                    <a:bodyPr/>
                    <a:lstStyle/>
                    <a:p>
                      <a:pPr marL="0" marR="0" lvl="0" indent="0" algn="ctr" rtl="0">
                        <a:lnSpc>
                          <a:spcPct val="115000"/>
                        </a:lnSpc>
                        <a:spcBef>
                          <a:spcPts val="0"/>
                        </a:spcBef>
                        <a:spcAft>
                          <a:spcPts val="0"/>
                        </a:spcAft>
                        <a:buClr>
                          <a:srgbClr val="000000"/>
                        </a:buClr>
                        <a:buSzPts val="1300"/>
                        <a:buFont typeface="Arial"/>
                        <a:buNone/>
                      </a:pPr>
                      <a:r>
                        <a:rPr lang="en-US" sz="1900" b="1" u="none" strike="noStrike" cap="none">
                          <a:solidFill>
                            <a:schemeClr val="dk1"/>
                          </a:solidFill>
                          <a:latin typeface="Arial"/>
                          <a:ea typeface="Arial"/>
                          <a:cs typeface="Arial"/>
                          <a:sym typeface="Arial"/>
                        </a:rPr>
                        <a:t>Title IV, A</a:t>
                      </a:r>
                      <a:endParaRPr sz="1900" b="1"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ctr" rtl="0">
                        <a:lnSpc>
                          <a:spcPct val="115000"/>
                        </a:lnSpc>
                        <a:spcBef>
                          <a:spcPts val="0"/>
                        </a:spcBef>
                        <a:spcAft>
                          <a:spcPts val="0"/>
                        </a:spcAft>
                        <a:buClr>
                          <a:srgbClr val="000000"/>
                        </a:buClr>
                        <a:buSzPts val="1300"/>
                        <a:buFont typeface="Arial"/>
                        <a:buNone/>
                      </a:pPr>
                      <a:r>
                        <a:rPr lang="en-US" sz="1900" u="none" strike="noStrike" cap="none">
                          <a:solidFill>
                            <a:schemeClr val="dk1"/>
                          </a:solidFill>
                          <a:latin typeface="Arial"/>
                          <a:ea typeface="Arial"/>
                          <a:cs typeface="Arial"/>
                          <a:sym typeface="Arial"/>
                        </a:rPr>
                        <a:t>High School and Middle School Bridge Program (Safe and Healthy)</a:t>
                      </a: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2"/>
                  </a:ext>
                </a:extLst>
              </a:tr>
            </a:tbl>
          </a:graphicData>
        </a:graphic>
      </p:graphicFrame>
      <p:graphicFrame>
        <p:nvGraphicFramePr>
          <p:cNvPr id="407" name="Google Shape;407;ge5c48d7ab6_0_360"/>
          <p:cNvGraphicFramePr/>
          <p:nvPr>
            <p:extLst>
              <p:ext uri="{D42A27DB-BD31-4B8C-83A1-F6EECF244321}">
                <p14:modId xmlns:p14="http://schemas.microsoft.com/office/powerpoint/2010/main" val="3816883427"/>
              </p:ext>
            </p:extLst>
          </p:nvPr>
        </p:nvGraphicFramePr>
        <p:xfrm>
          <a:off x="1110078" y="1761887"/>
          <a:ext cx="12410195" cy="214985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69699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State Designation (CSI/TSI/Promise)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Family Engagement (School Designed)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ge5c48d7ab6_0_382"/>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25" name="Google Shape;425;ge5c48d7ab6_0_382"/>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26" name="Google Shape;426;ge5c48d7ab6_0_382"/>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ACTIVITY: SWP Questions</a:t>
            </a:r>
            <a:endParaRPr sz="3360" b="1">
              <a:solidFill>
                <a:schemeClr val="lt1"/>
              </a:solidFill>
            </a:endParaRPr>
          </a:p>
        </p:txBody>
      </p:sp>
      <p:sp>
        <p:nvSpPr>
          <p:cNvPr id="427" name="Google Shape;427;ge5c48d7ab6_0_382"/>
          <p:cNvSpPr txBox="1"/>
          <p:nvPr/>
        </p:nvSpPr>
        <p:spPr>
          <a:xfrm>
            <a:off x="1437440" y="2037267"/>
            <a:ext cx="12044340" cy="4076940"/>
          </a:xfrm>
          <a:prstGeom prst="rect">
            <a:avLst/>
          </a:prstGeom>
          <a:solidFill>
            <a:srgbClr val="FEE1A5">
              <a:alpha val="27058"/>
            </a:srgbClr>
          </a:solidFill>
          <a:ln w="50800" cap="flat" cmpd="sng">
            <a:solidFill>
              <a:srgbClr val="C6890B"/>
            </a:solidFill>
            <a:prstDash val="solid"/>
            <a:round/>
            <a:headEnd type="none" w="sm" len="sm"/>
            <a:tailEnd type="none" w="sm" len="sm"/>
          </a:ln>
        </p:spPr>
        <p:txBody>
          <a:bodyPr spcFirstLastPara="1" wrap="square" lIns="127995" tIns="63980" rIns="127995" bIns="63980" anchor="ctr" anchorCtr="0">
            <a:noAutofit/>
          </a:bodyPr>
          <a:lstStyle/>
          <a:p>
            <a:pPr>
              <a:buClr>
                <a:schemeClr val="dk1"/>
              </a:buClr>
              <a:buSzPts val="1500"/>
            </a:pPr>
            <a:endParaRPr sz="2660">
              <a:solidFill>
                <a:schemeClr val="dk1"/>
              </a:solidFill>
            </a:endParaRPr>
          </a:p>
          <a:p>
            <a:pPr>
              <a:buSzPts val="1600"/>
            </a:pPr>
            <a:r>
              <a:rPr lang="en-US" sz="2240" b="1"/>
              <a:t>Please answer questions below that apply to your grade span along with all questions that are for ALL SCHOOLS. </a:t>
            </a:r>
            <a:endParaRPr sz="2240"/>
          </a:p>
          <a:p>
            <a:pPr>
              <a:buSzPts val="1900"/>
            </a:pPr>
            <a:endParaRPr sz="2660"/>
          </a:p>
        </p:txBody>
      </p:sp>
      <p:grpSp>
        <p:nvGrpSpPr>
          <p:cNvPr id="428" name="Google Shape;428;ge5c48d7ab6_0_382"/>
          <p:cNvGrpSpPr/>
          <p:nvPr/>
        </p:nvGrpSpPr>
        <p:grpSpPr>
          <a:xfrm>
            <a:off x="3439266" y="846365"/>
            <a:ext cx="919136" cy="707617"/>
            <a:chOff x="8092231" y="1622475"/>
            <a:chExt cx="307997" cy="237107"/>
          </a:xfrm>
        </p:grpSpPr>
        <p:sp>
          <p:nvSpPr>
            <p:cNvPr id="429" name="Google Shape;429;ge5c48d7ab6_0_382"/>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30" name="Google Shape;430;ge5c48d7ab6_0_382"/>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ge5c48d7ab6_0_392"/>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36" name="Google Shape;436;ge5c48d7ab6_0_392"/>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37" name="Google Shape;437;ge5c48d7ab6_0_392"/>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38" name="Google Shape;438;ge5c48d7ab6_0_392"/>
          <p:cNvGrpSpPr/>
          <p:nvPr/>
        </p:nvGrpSpPr>
        <p:grpSpPr>
          <a:xfrm>
            <a:off x="3439266" y="846365"/>
            <a:ext cx="919136" cy="707617"/>
            <a:chOff x="8092231" y="1622475"/>
            <a:chExt cx="307997" cy="237107"/>
          </a:xfrm>
        </p:grpSpPr>
        <p:sp>
          <p:nvSpPr>
            <p:cNvPr id="439" name="Google Shape;439;ge5c48d7ab6_0_392"/>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40" name="Google Shape;440;ge5c48d7ab6_0_392"/>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41" name="Google Shape;441;ge5c48d7ab6_0_392"/>
          <p:cNvGraphicFramePr/>
          <p:nvPr>
            <p:extLst>
              <p:ext uri="{D42A27DB-BD31-4B8C-83A1-F6EECF244321}">
                <p14:modId xmlns:p14="http://schemas.microsoft.com/office/powerpoint/2010/main" val="1162370000"/>
              </p:ext>
            </p:extLst>
          </p:nvPr>
        </p:nvGraphicFramePr>
        <p:xfrm>
          <a:off x="1110126" y="4109430"/>
          <a:ext cx="12410195" cy="5946838"/>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dk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4381006">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1.</a:t>
                      </a: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 ALL SCHOOLS - Provide a description of how the school will be implementing strategies to address school needs, as well as, provide opportunities for all children, including each of the subgroups of students (economically disadvantaged students, students from major racial and ethnic groups, children with disabilities and English learners [Sec 1111(c)(2)]) to meet the challenging State academic standards [Schoolwide Reform Strategies that: Sec. 1114(b)(7)(A)(</a:t>
                      </a:r>
                      <a:r>
                        <a:rPr lang="en-US" sz="1900" u="none" strike="noStrike" cap="none" err="1">
                          <a:solidFill>
                            <a:schemeClr val="dk1"/>
                          </a:solidFill>
                          <a:latin typeface="Arial"/>
                          <a:ea typeface="Arial"/>
                          <a:cs typeface="Arial"/>
                          <a:sym typeface="Arial"/>
                        </a:rPr>
                        <a:t>i</a:t>
                      </a:r>
                      <a:r>
                        <a:rPr lang="en-US" sz="1900" u="none" strike="noStrike" cap="none">
                          <a:solidFill>
                            <a:schemeClr val="dk1"/>
                          </a:solidFill>
                          <a:latin typeface="Arial"/>
                          <a:ea typeface="Arial"/>
                          <a:cs typeface="Arial"/>
                          <a:sym typeface="Arial"/>
                        </a:rPr>
                        <a:t>-iii)].</a:t>
                      </a:r>
                      <a:r>
                        <a:rPr lang="en-US" sz="1900" u="none" strike="noStrike" cap="none">
                          <a:solidFill>
                            <a:schemeClr val="dk1"/>
                          </a:solidFill>
                          <a:latin typeface="Arial"/>
                          <a:ea typeface="Arial"/>
                          <a:cs typeface="Arial"/>
                        </a:rPr>
                        <a:t>  </a:t>
                      </a:r>
                      <a:r>
                        <a:rPr lang="en-US" sz="1900" u="none" strike="noStrike" cap="none">
                          <a:solidFill>
                            <a:schemeClr val="dk1"/>
                          </a:solidFill>
                        </a:rPr>
                        <a:t>                                      </a:t>
                      </a:r>
                      <a:endParaRPr sz="1900" u="none" strike="noStrike" cap="none">
                        <a:solidFill>
                          <a:schemeClr val="dk1"/>
                        </a:solidFill>
                      </a:endParaRPr>
                    </a:p>
                    <a:p>
                      <a:pPr marL="0" marR="0" lvl="0" indent="0" algn="l" rtl="0">
                        <a:lnSpc>
                          <a:spcPct val="115000"/>
                        </a:lnSpc>
                        <a:spcBef>
                          <a:spcPts val="0"/>
                        </a:spcBef>
                        <a:spcAft>
                          <a:spcPts val="0"/>
                        </a:spcAft>
                        <a:buClr>
                          <a:schemeClr val="dk1"/>
                        </a:buClr>
                        <a:buSzPts val="1500"/>
                        <a:buFont typeface="Arial"/>
                        <a:buNone/>
                      </a:pP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lgn="ctr">
                      <a:solidFill>
                        <a:srgbClr val="ED7D31"/>
                      </a:solidFill>
                      <a:prstDash val="solid"/>
                      <a:round/>
                      <a:headEnd type="none" w="sm" len="sm"/>
                      <a:tailEnd type="none" w="sm" len="sm"/>
                    </a:lnB>
                    <a:solidFill>
                      <a:srgbClr val="ED7D31">
                        <a:alpha val="20000"/>
                      </a:srgbClr>
                    </a:solidFill>
                  </a:tcPr>
                </a:tc>
                <a:tc>
                  <a:txBody>
                    <a:bodyPr/>
                    <a:lstStyle/>
                    <a:p>
                      <a:pPr lvl="0" algn="l">
                        <a:lnSpc>
                          <a:spcPct val="100000"/>
                        </a:lnSpc>
                        <a:spcBef>
                          <a:spcPts val="0"/>
                        </a:spcBef>
                        <a:spcAft>
                          <a:spcPts val="0"/>
                        </a:spcAft>
                        <a:buNone/>
                      </a:pPr>
                      <a:r>
                        <a:rPr lang="en-US" sz="1900" b="0" i="0" u="none" strike="noStrike" cap="none" noProof="0">
                          <a:latin typeface="Arial"/>
                        </a:rPr>
                        <a:t>Toomer Elementary will implement the Fountas and Pinnell literacy curriculum with fidelity and the Illustrative Mathematics program. Provide professional learning opportunities to all teachers and staff to increase literacy capacity and follow an intentional coaches protocol to internalize standards, units, assess and adjust instruction. Lead Instructional Team will conduct daily walk throughs to appropriate instruction in all classrooms. Weekly data monitoring by the LIT will highlight any all students who may not be meeting the Georgia academic standards. Data subgroups will be monitored during this weekly meeting. For any student who is not mastering standards they will be referred to the RTI specialist for identification of necessary Tier II interventions. The master schedule has written to provide additional instructional time.</a:t>
                      </a:r>
                      <a:endParaRPr lang="en-US"/>
                    </a:p>
                    <a:p>
                      <a:pPr marL="0" marR="0" lvl="0" indent="0" algn="l">
                        <a:lnSpc>
                          <a:spcPct val="100000"/>
                        </a:lnSpc>
                        <a:spcBef>
                          <a:spcPts val="0"/>
                        </a:spcBef>
                        <a:spcAft>
                          <a:spcPts val="0"/>
                        </a:spcAft>
                        <a:buNone/>
                      </a:pPr>
                      <a:br>
                        <a:rPr lang="en-US"/>
                      </a:br>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lgn="ctr">
                      <a:solidFill>
                        <a:srgbClr val="ED7D31"/>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r h="810285">
                <a:tc>
                  <a:txBody>
                    <a:bodyPr/>
                    <a:lstStyle/>
                    <a:p>
                      <a:pPr marL="0" marR="0" lvl="0" indent="0" algn="l" rtl="0">
                        <a:lnSpc>
                          <a:spcPct val="115000"/>
                        </a:lnSpc>
                        <a:spcBef>
                          <a:spcPts val="0"/>
                        </a:spcBef>
                        <a:spcAft>
                          <a:spcPts val="0"/>
                        </a:spcAft>
                        <a:buClr>
                          <a:schemeClr val="dk1"/>
                        </a:buClr>
                        <a:buSzPts val="1500"/>
                        <a:buFont typeface="Arial"/>
                        <a:buNone/>
                      </a:pP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endParaRPr sz="1900" u="none" strike="noStrike" cap="none"/>
                    </a:p>
                  </a:txBody>
                  <a:tcPr marL="64015" marR="64015" marT="64015" marB="64015" anchor="ctr">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731789307"/>
                  </a:ext>
                </a:extLst>
              </a:tr>
            </a:tbl>
          </a:graphicData>
        </a:graphic>
      </p:graphicFrame>
      <p:graphicFrame>
        <p:nvGraphicFramePr>
          <p:cNvPr id="442" name="Google Shape;442;ge5c48d7ab6_0_392"/>
          <p:cNvGraphicFramePr/>
          <p:nvPr>
            <p:extLst>
              <p:ext uri="{D42A27DB-BD31-4B8C-83A1-F6EECF244321}">
                <p14:modId xmlns:p14="http://schemas.microsoft.com/office/powerpoint/2010/main" val="3529672168"/>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(CSI/TSI/Promise)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ge5c48d7ab6_0_403"/>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48" name="Google Shape;448;ge5c48d7ab6_0_403"/>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49" name="Google Shape;449;ge5c48d7ab6_0_403"/>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50" name="Google Shape;450;ge5c48d7ab6_0_403"/>
          <p:cNvGrpSpPr/>
          <p:nvPr/>
        </p:nvGrpSpPr>
        <p:grpSpPr>
          <a:xfrm>
            <a:off x="3439266" y="846365"/>
            <a:ext cx="919136" cy="707617"/>
            <a:chOff x="8092231" y="1622475"/>
            <a:chExt cx="307997" cy="237107"/>
          </a:xfrm>
        </p:grpSpPr>
        <p:sp>
          <p:nvSpPr>
            <p:cNvPr id="451" name="Google Shape;451;ge5c48d7ab6_0_403"/>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52" name="Google Shape;452;ge5c48d7ab6_0_403"/>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53" name="Google Shape;453;ge5c48d7ab6_0_403"/>
          <p:cNvGraphicFramePr/>
          <p:nvPr>
            <p:extLst>
              <p:ext uri="{D42A27DB-BD31-4B8C-83A1-F6EECF244321}">
                <p14:modId xmlns:p14="http://schemas.microsoft.com/office/powerpoint/2010/main" val="1696815388"/>
              </p:ext>
            </p:extLst>
          </p:nvPr>
        </p:nvGraphicFramePr>
        <p:xfrm>
          <a:off x="1110102" y="3741278"/>
          <a:ext cx="12410195" cy="7073430"/>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chemeClr val="dk1"/>
                        </a:buClr>
                        <a:buSzPts val="1200"/>
                        <a:buFont typeface="Arial"/>
                        <a:buNone/>
                      </a:pPr>
                      <a:r>
                        <a:rPr lang="en-US" sz="1600" b="1" u="none" strike="noStrike" cap="none">
                          <a:solidFill>
                            <a:schemeClr val="dk1"/>
                          </a:solidFill>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6343918">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2.</a:t>
                      </a: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 ALL SCHOOLS - Address the needs of all children in the school, but particularly the needs of those at risk of not meeting the challenging State academic standards, through activities which may include—</a:t>
                      </a:r>
                      <a:endParaRPr sz="19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endParaRPr sz="19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a. counseling, school-based mental health programs, specialized instructional support services, mentoring services, and other strategies to improve students’ skills outside the academic subject areas;</a:t>
                      </a:r>
                      <a:endParaRPr sz="19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endParaRPr sz="19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b. implementation of a schoolwide tiered model to prevent and address problem</a:t>
                      </a:r>
                      <a:endParaRPr sz="19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behavior, and early intervening services, coordinated with similar activities and services carried out under the Individuals with Disabilities Education Act (20 U.S.C. 1400 et seq.).</a:t>
                      </a: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342900" lvl="0" indent="-342900" algn="l">
                        <a:lnSpc>
                          <a:spcPct val="100000"/>
                        </a:lnSpc>
                        <a:spcBef>
                          <a:spcPts val="0"/>
                        </a:spcBef>
                        <a:spcAft>
                          <a:spcPts val="0"/>
                        </a:spcAft>
                        <a:buFont typeface="Arial"/>
                        <a:buChar char="•"/>
                      </a:pPr>
                      <a:r>
                        <a:rPr lang="en-US" sz="1900" b="0" i="0" u="none" strike="noStrike" cap="none" noProof="0">
                          <a:latin typeface="Arial"/>
                        </a:rPr>
                        <a:t>Students will be identified through the weekly grade level care teams where if needed the student will be referred to the school wide care team where additional supports will be identified including mental health counseling, social emotional development,  and physical needs.</a:t>
                      </a:r>
                      <a:endParaRPr lang="en-US"/>
                    </a:p>
                    <a:p>
                      <a:pPr marL="342900" lvl="0" indent="-342900" algn="l">
                        <a:lnSpc>
                          <a:spcPct val="100000"/>
                        </a:lnSpc>
                        <a:spcBef>
                          <a:spcPts val="0"/>
                        </a:spcBef>
                        <a:spcAft>
                          <a:spcPts val="0"/>
                        </a:spcAft>
                        <a:buFont typeface="Arial"/>
                        <a:buChar char="•"/>
                      </a:pPr>
                      <a:r>
                        <a:rPr lang="en-US" sz="1900" b="0" i="0" u="none" strike="noStrike" cap="none" noProof="0">
                          <a:latin typeface="Arial"/>
                        </a:rPr>
                        <a:t>With the implementation of the school wide MTSS, students will quickly be identified through the care team and or the weekly DDI’s and the every 6 weeks data walk with all teachers. Students also will be monitored at least bi-weekly in Tier 2 and 3 with monthly intervention team review of the data. </a:t>
                      </a:r>
                      <a:endParaRPr lang="en-US"/>
                    </a:p>
                    <a:p>
                      <a:pPr marL="0" marR="0" lvl="0" indent="0" algn="l">
                        <a:lnSpc>
                          <a:spcPct val="100000"/>
                        </a:lnSpc>
                        <a:spcBef>
                          <a:spcPts val="0"/>
                        </a:spcBef>
                        <a:spcAft>
                          <a:spcPts val="0"/>
                        </a:spcAft>
                        <a:buSzPts val="15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454" name="Google Shape;454;ge5c48d7ab6_0_403"/>
          <p:cNvGraphicFramePr/>
          <p:nvPr>
            <p:extLst>
              <p:ext uri="{D42A27DB-BD31-4B8C-83A1-F6EECF244321}">
                <p14:modId xmlns:p14="http://schemas.microsoft.com/office/powerpoint/2010/main" val="1959100840"/>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
        <p:nvSpPr>
          <p:cNvPr id="2" name="TextBox 1">
            <a:extLst>
              <a:ext uri="{FF2B5EF4-FFF2-40B4-BE49-F238E27FC236}">
                <a16:creationId xmlns:a16="http://schemas.microsoft.com/office/drawing/2014/main" id="{BE24EBCF-00C7-479C-B8E1-28D36B73A85E}"/>
              </a:ext>
            </a:extLst>
          </p:cNvPr>
          <p:cNvSpPr txBox="1"/>
          <p:nvPr/>
        </p:nvSpPr>
        <p:spPr>
          <a:xfrm>
            <a:off x="7680962" y="4684776"/>
            <a:ext cx="5559553" cy="505972"/>
          </a:xfrm>
          <a:prstGeom prst="rect">
            <a:avLst/>
          </a:prstGeom>
          <a:noFill/>
        </p:spPr>
        <p:txBody>
          <a:bodyPr wrap="square" rtlCol="0">
            <a:spAutoFit/>
          </a:bodyPr>
          <a:lstStyle/>
          <a:p>
            <a:r>
              <a:rPr lang="en-US" sz="2688"/>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ge5c48d7ab6_0_414"/>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60" name="Google Shape;460;ge5c48d7ab6_0_414"/>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61" name="Google Shape;461;ge5c48d7ab6_0_414"/>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62" name="Google Shape;462;ge5c48d7ab6_0_414"/>
          <p:cNvGrpSpPr/>
          <p:nvPr/>
        </p:nvGrpSpPr>
        <p:grpSpPr>
          <a:xfrm>
            <a:off x="3439266" y="846365"/>
            <a:ext cx="919136" cy="707617"/>
            <a:chOff x="8092231" y="1622475"/>
            <a:chExt cx="307997" cy="237107"/>
          </a:xfrm>
        </p:grpSpPr>
        <p:sp>
          <p:nvSpPr>
            <p:cNvPr id="463" name="Google Shape;463;ge5c48d7ab6_0_414"/>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64" name="Google Shape;464;ge5c48d7ab6_0_414"/>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65" name="Google Shape;465;ge5c48d7ab6_0_414"/>
          <p:cNvGraphicFramePr/>
          <p:nvPr>
            <p:extLst>
              <p:ext uri="{D42A27DB-BD31-4B8C-83A1-F6EECF244321}">
                <p14:modId xmlns:p14="http://schemas.microsoft.com/office/powerpoint/2010/main" val="219793885"/>
              </p:ext>
            </p:extLst>
          </p:nvPr>
        </p:nvGraphicFramePr>
        <p:xfrm>
          <a:off x="1110102" y="3741278"/>
          <a:ext cx="12410195" cy="3410496"/>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chemeClr val="dk1"/>
                        </a:buClr>
                        <a:buSzPts val="1200"/>
                        <a:buFont typeface="Arial"/>
                        <a:buNone/>
                      </a:pPr>
                      <a:r>
                        <a:rPr lang="en-US" sz="1600" b="1" u="none" strike="noStrike" cap="none">
                          <a:solidFill>
                            <a:schemeClr val="dk1"/>
                          </a:solidFill>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2418094">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3.</a:t>
                      </a: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 ALL SCHOOLS Describe how the school will use and implement effective parent and family engagement strategies under Section 1116, Sec.1112(b)(7), and Sec.1112(e)(3)(C) for parents of English Learners. If your school does not have EL students with parents in need of translation put NA.</a:t>
                      </a: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a:lnSpc>
                          <a:spcPct val="100000"/>
                        </a:lnSpc>
                        <a:spcBef>
                          <a:spcPts val="0"/>
                        </a:spcBef>
                        <a:spcAft>
                          <a:spcPts val="0"/>
                        </a:spcAft>
                        <a:buNone/>
                      </a:pPr>
                      <a:r>
                        <a:rPr lang="en-US" sz="1900" b="0" i="0" u="none" strike="noStrike" cap="none" noProof="0">
                          <a:latin typeface="Arial"/>
                        </a:rPr>
                        <a:t>Toomer has 1 family who identifies as English Learners. Currently this one family is not in need of translation. Should Toomer’s EL population grow we will identify strategies to support those families. </a:t>
                      </a:r>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466" name="Google Shape;466;ge5c48d7ab6_0_414"/>
          <p:cNvGraphicFramePr/>
          <p:nvPr>
            <p:extLst>
              <p:ext uri="{D42A27DB-BD31-4B8C-83A1-F6EECF244321}">
                <p14:modId xmlns:p14="http://schemas.microsoft.com/office/powerpoint/2010/main" val="275500059"/>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ge5c48d7ab6_0_425"/>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72" name="Google Shape;472;ge5c48d7ab6_0_425"/>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73" name="Google Shape;473;ge5c48d7ab6_0_425"/>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74" name="Google Shape;474;ge5c48d7ab6_0_425"/>
          <p:cNvGrpSpPr/>
          <p:nvPr/>
        </p:nvGrpSpPr>
        <p:grpSpPr>
          <a:xfrm>
            <a:off x="3439266" y="846365"/>
            <a:ext cx="919136" cy="707617"/>
            <a:chOff x="8092231" y="1622475"/>
            <a:chExt cx="307997" cy="237107"/>
          </a:xfrm>
        </p:grpSpPr>
        <p:sp>
          <p:nvSpPr>
            <p:cNvPr id="475" name="Google Shape;475;ge5c48d7ab6_0_425"/>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76" name="Google Shape;476;ge5c48d7ab6_0_425"/>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77" name="Google Shape;477;ge5c48d7ab6_0_425"/>
          <p:cNvGraphicFramePr/>
          <p:nvPr>
            <p:extLst>
              <p:ext uri="{D42A27DB-BD31-4B8C-83A1-F6EECF244321}">
                <p14:modId xmlns:p14="http://schemas.microsoft.com/office/powerpoint/2010/main" val="1314218646"/>
              </p:ext>
            </p:extLst>
          </p:nvPr>
        </p:nvGraphicFramePr>
        <p:xfrm>
          <a:off x="1110102" y="3741278"/>
          <a:ext cx="12410195" cy="2801785"/>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chemeClr val="dk1"/>
                        </a:buClr>
                        <a:buSzPts val="1200"/>
                        <a:buFont typeface="Arial"/>
                        <a:buNone/>
                      </a:pPr>
                      <a:r>
                        <a:rPr lang="en-US" sz="1600" b="1" u="none" strike="noStrike" cap="none">
                          <a:solidFill>
                            <a:schemeClr val="dk1"/>
                          </a:solidFill>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1436638">
                <a:tc>
                  <a:txBody>
                    <a:bodyPr/>
                    <a:lstStyle/>
                    <a:p>
                      <a:pPr marL="0" marR="0" lvl="0" indent="0" algn="l" rtl="0">
                        <a:lnSpc>
                          <a:spcPct val="115000"/>
                        </a:lnSpc>
                        <a:spcBef>
                          <a:spcPts val="0"/>
                        </a:spcBef>
                        <a:spcAft>
                          <a:spcPts val="0"/>
                        </a:spcAft>
                        <a:buClr>
                          <a:schemeClr val="dk1"/>
                        </a:buClr>
                        <a:buSzPts val="1500"/>
                        <a:buFont typeface="Arial"/>
                        <a:buNone/>
                      </a:pPr>
                      <a:r>
                        <a:rPr lang="en-US" sz="1900" u="none" strike="noStrike" cap="none">
                          <a:solidFill>
                            <a:schemeClr val="dk1"/>
                          </a:solidFill>
                          <a:latin typeface="Arial"/>
                          <a:ea typeface="Arial"/>
                          <a:cs typeface="Arial"/>
                          <a:sym typeface="Arial"/>
                        </a:rPr>
                        <a:t>4.</a:t>
                      </a:r>
                      <a:r>
                        <a:rPr lang="en-US" sz="1900" u="none" strike="noStrike" cap="none">
                          <a:solidFill>
                            <a:schemeClr val="dk1"/>
                          </a:solidFill>
                          <a:latin typeface="Arial"/>
                          <a:ea typeface="Arial"/>
                          <a:cs typeface="Arial"/>
                        </a:rPr>
                        <a:t> </a:t>
                      </a:r>
                      <a:r>
                        <a:rPr lang="en-US" sz="1900" u="none" strike="noStrike" cap="none">
                          <a:solidFill>
                            <a:schemeClr val="dk1"/>
                          </a:solidFill>
                          <a:latin typeface="Arial"/>
                          <a:ea typeface="Arial"/>
                          <a:cs typeface="Arial"/>
                          <a:sym typeface="Arial"/>
                        </a:rPr>
                        <a:t> ELEMENTARY SCHOOLS ONLY - Provide the strategies the school will utilize in assisting preschool children in the transition from early childhood education.</a:t>
                      </a:r>
                      <a:endParaRPr sz="19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a:lnSpc>
                          <a:spcPct val="100000"/>
                        </a:lnSpc>
                        <a:spcBef>
                          <a:spcPts val="0"/>
                        </a:spcBef>
                        <a:spcAft>
                          <a:spcPts val="0"/>
                        </a:spcAft>
                        <a:buNone/>
                      </a:pPr>
                      <a:r>
                        <a:rPr lang="en-US" sz="1900" b="0" i="0" u="none" strike="noStrike" cap="none" noProof="0">
                          <a:latin typeface="Arial"/>
                        </a:rPr>
                        <a:t>All preschool children will receive literacy and math screening during the first month of school  to check for progress. Progress monitoring through Fountas and Pinnell, Early Literacy, and the pre-k screening tools will have at least quarterly during the school year. At any time during the screening any student who appears to be falling behind will be identified and interventions provided and monitored through the RTI system. </a:t>
                      </a:r>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478" name="Google Shape;478;ge5c48d7ab6_0_425"/>
          <p:cNvGraphicFramePr/>
          <p:nvPr>
            <p:extLst>
              <p:ext uri="{D42A27DB-BD31-4B8C-83A1-F6EECF244321}">
                <p14:modId xmlns:p14="http://schemas.microsoft.com/office/powerpoint/2010/main" val="2617433132"/>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(TSI/CSI/Promise)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ge5c48d7ab6_0_447"/>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96" name="Google Shape;496;ge5c48d7ab6_0_447"/>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97" name="Google Shape;497;ge5c48d7ab6_0_447"/>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98" name="Google Shape;498;ge5c48d7ab6_0_447"/>
          <p:cNvGrpSpPr/>
          <p:nvPr/>
        </p:nvGrpSpPr>
        <p:grpSpPr>
          <a:xfrm>
            <a:off x="3439266" y="846365"/>
            <a:ext cx="919136" cy="707617"/>
            <a:chOff x="8092231" y="1622475"/>
            <a:chExt cx="307997" cy="237107"/>
          </a:xfrm>
        </p:grpSpPr>
        <p:sp>
          <p:nvSpPr>
            <p:cNvPr id="499" name="Google Shape;499;ge5c48d7ab6_0_447"/>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500" name="Google Shape;500;ge5c48d7ab6_0_447"/>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501" name="Google Shape;501;ge5c48d7ab6_0_447"/>
          <p:cNvGraphicFramePr/>
          <p:nvPr/>
        </p:nvGraphicFramePr>
        <p:xfrm>
          <a:off x="1110102" y="3741278"/>
          <a:ext cx="12410195" cy="3719233"/>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chemeClr val="dk1"/>
                        </a:buClr>
                        <a:buSzPts val="1200"/>
                        <a:buFont typeface="Arial"/>
                        <a:buNone/>
                      </a:pPr>
                      <a:r>
                        <a:rPr lang="en-US" sz="1600" b="1" u="none" strike="noStrike" cap="none">
                          <a:solidFill>
                            <a:schemeClr val="dk1"/>
                          </a:solidFill>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3072398">
                <a:tc>
                  <a:txBody>
                    <a:bodyPr/>
                    <a:lstStyle/>
                    <a:p>
                      <a:pPr marL="0" marR="0" lvl="0" indent="0" algn="l" rtl="0">
                        <a:lnSpc>
                          <a:spcPct val="115000"/>
                        </a:lnSpc>
                        <a:spcBef>
                          <a:spcPts val="0"/>
                        </a:spcBef>
                        <a:spcAft>
                          <a:spcPts val="0"/>
                        </a:spcAft>
                        <a:buClr>
                          <a:schemeClr val="dk1"/>
                        </a:buClr>
                        <a:buSzPts val="1500"/>
                        <a:buFont typeface="Arial"/>
                        <a:buNone/>
                      </a:pPr>
                      <a:r>
                        <a:rPr lang="en-US" sz="1600" u="none" strike="noStrike" cap="none">
                          <a:solidFill>
                            <a:schemeClr val="dk1"/>
                          </a:solidFill>
                          <a:latin typeface="Arial"/>
                          <a:ea typeface="Arial"/>
                          <a:cs typeface="Arial"/>
                          <a:sym typeface="Arial"/>
                        </a:rPr>
                        <a:t>6.  HIGH SCHOOLS ONLY - Explain how the school prepares students for and makes them aware of opportunities for postsecondary education and the workforce, which may include career and technical education programs and broadening secondary school students’ access to coursework to earn postsecondary credit while still in high school (such as Advanced Placement, International Baccalaureate, dual or concurrent enrollment, or early college high schools).</a:t>
                      </a:r>
                      <a:endParaRPr sz="16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502" name="Google Shape;502;ge5c48d7ab6_0_447"/>
          <p:cNvGraphicFramePr/>
          <p:nvPr>
            <p:extLst>
              <p:ext uri="{D42A27DB-BD31-4B8C-83A1-F6EECF244321}">
                <p14:modId xmlns:p14="http://schemas.microsoft.com/office/powerpoint/2010/main" val="1929953670"/>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(CSI, TSI, or 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ge5c48d7ab6_0_436"/>
          <p:cNvSpPr/>
          <p:nvPr/>
        </p:nvSpPr>
        <p:spPr>
          <a:xfrm>
            <a:off x="914400" y="685800"/>
            <a:ext cx="2359980" cy="1020180"/>
          </a:xfrm>
          <a:prstGeom prst="roundRect">
            <a:avLst>
              <a:gd name="adj" fmla="val 0"/>
            </a:avLst>
          </a:prstGeom>
          <a:noFill/>
          <a:ln>
            <a:noFill/>
          </a:ln>
        </p:spPr>
        <p:txBody>
          <a:bodyPr spcFirstLastPara="1" wrap="square" lIns="170660" tIns="170660" rIns="170660" bIns="170660" anchor="ctr" anchorCtr="0">
            <a:noAutofit/>
          </a:bodyPr>
          <a:lstStyle/>
          <a:p>
            <a:pPr algn="ctr">
              <a:buSzPts val="2400"/>
            </a:pPr>
            <a:r>
              <a:rPr lang="en-US" sz="3360" b="1"/>
              <a:t>Title I</a:t>
            </a:r>
            <a:endParaRPr sz="3360" b="1"/>
          </a:p>
        </p:txBody>
      </p:sp>
      <p:sp>
        <p:nvSpPr>
          <p:cNvPr id="484" name="Google Shape;484;ge5c48d7ab6_0_436"/>
          <p:cNvSpPr/>
          <p:nvPr/>
        </p:nvSpPr>
        <p:spPr>
          <a:xfrm>
            <a:off x="3455618" y="856098"/>
            <a:ext cx="15528" cy="68834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70660" tIns="170660" rIns="170660" bIns="170660" anchor="ctr" anchorCtr="0">
            <a:noAutofit/>
          </a:bodyPr>
          <a:lstStyle/>
          <a:p>
            <a:pPr>
              <a:buSzPts val="1900"/>
            </a:pPr>
            <a:endParaRPr sz="2660"/>
          </a:p>
        </p:txBody>
      </p:sp>
      <p:sp>
        <p:nvSpPr>
          <p:cNvPr id="485" name="Google Shape;485;ge5c48d7ab6_0_436"/>
          <p:cNvSpPr/>
          <p:nvPr/>
        </p:nvSpPr>
        <p:spPr>
          <a:xfrm>
            <a:off x="4523507" y="685800"/>
            <a:ext cx="9192540" cy="864780"/>
          </a:xfrm>
          <a:prstGeom prst="rect">
            <a:avLst/>
          </a:prstGeom>
          <a:solidFill>
            <a:srgbClr val="D59002"/>
          </a:solidFill>
          <a:ln>
            <a:noFill/>
          </a:ln>
        </p:spPr>
        <p:txBody>
          <a:bodyPr spcFirstLastPara="1" wrap="square" lIns="170660" tIns="85295" rIns="170660" bIns="85295" anchor="ctr" anchorCtr="0">
            <a:noAutofit/>
          </a:bodyPr>
          <a:lstStyle/>
          <a:p>
            <a:pPr algn="ctr">
              <a:buSzPts val="2400"/>
            </a:pPr>
            <a:r>
              <a:rPr lang="en-US" sz="3360" b="1">
                <a:solidFill>
                  <a:schemeClr val="lt1"/>
                </a:solidFill>
              </a:rPr>
              <a:t>SWP Questions</a:t>
            </a:r>
            <a:endParaRPr sz="3360" b="1">
              <a:solidFill>
                <a:schemeClr val="lt1"/>
              </a:solidFill>
            </a:endParaRPr>
          </a:p>
        </p:txBody>
      </p:sp>
      <p:grpSp>
        <p:nvGrpSpPr>
          <p:cNvPr id="486" name="Google Shape;486;ge5c48d7ab6_0_436"/>
          <p:cNvGrpSpPr/>
          <p:nvPr/>
        </p:nvGrpSpPr>
        <p:grpSpPr>
          <a:xfrm>
            <a:off x="3439266" y="846365"/>
            <a:ext cx="919136" cy="707617"/>
            <a:chOff x="8092231" y="1622475"/>
            <a:chExt cx="307997" cy="237107"/>
          </a:xfrm>
        </p:grpSpPr>
        <p:sp>
          <p:nvSpPr>
            <p:cNvPr id="487" name="Google Shape;487;ge5c48d7ab6_0_436"/>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sp>
          <p:nvSpPr>
            <p:cNvPr id="488" name="Google Shape;488;ge5c48d7ab6_0_436"/>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170660" tIns="170660" rIns="170660" bIns="170660" anchor="ctr" anchorCtr="0">
              <a:noAutofit/>
            </a:bodyPr>
            <a:lstStyle/>
            <a:p>
              <a:pPr>
                <a:buSzPts val="1900"/>
              </a:pPr>
              <a:endParaRPr sz="2660"/>
            </a:p>
          </p:txBody>
        </p:sp>
      </p:grpSp>
      <p:graphicFrame>
        <p:nvGraphicFramePr>
          <p:cNvPr id="489" name="Google Shape;489;ge5c48d7ab6_0_436"/>
          <p:cNvGraphicFramePr/>
          <p:nvPr>
            <p:extLst>
              <p:ext uri="{D42A27DB-BD31-4B8C-83A1-F6EECF244321}">
                <p14:modId xmlns:p14="http://schemas.microsoft.com/office/powerpoint/2010/main" val="1456585801"/>
              </p:ext>
            </p:extLst>
          </p:nvPr>
        </p:nvGraphicFramePr>
        <p:xfrm>
          <a:off x="1110102" y="3741278"/>
          <a:ext cx="12410195" cy="6369165"/>
        </p:xfrm>
        <a:graphic>
          <a:graphicData uri="http://schemas.openxmlformats.org/drawingml/2006/table">
            <a:tbl>
              <a:tblPr>
                <a:noFill/>
                <a:tableStyleId>{CD88FB69-2098-4870-A087-6ADD50F5CA38}</a:tableStyleId>
              </a:tblPr>
              <a:tblGrid>
                <a:gridCol w="4960375">
                  <a:extLst>
                    <a:ext uri="{9D8B030D-6E8A-4147-A177-3AD203B41FA5}">
                      <a16:colId xmlns:a16="http://schemas.microsoft.com/office/drawing/2014/main" val="20000"/>
                    </a:ext>
                  </a:extLst>
                </a:gridCol>
                <a:gridCol w="7449820">
                  <a:extLst>
                    <a:ext uri="{9D8B030D-6E8A-4147-A177-3AD203B41FA5}">
                      <a16:colId xmlns:a16="http://schemas.microsoft.com/office/drawing/2014/main" val="20001"/>
                    </a:ext>
                  </a:extLst>
                </a:gridCol>
              </a:tblGrid>
              <a:tr h="646835">
                <a:tc>
                  <a:txBody>
                    <a:bodyPr/>
                    <a:lstStyle/>
                    <a:p>
                      <a:pPr marL="0" marR="0" lvl="0" indent="0" algn="ctr" rtl="0">
                        <a:lnSpc>
                          <a:spcPct val="100000"/>
                        </a:lnSpc>
                        <a:spcBef>
                          <a:spcPts val="0"/>
                        </a:spcBef>
                        <a:spcAft>
                          <a:spcPts val="0"/>
                        </a:spcAft>
                        <a:buClr>
                          <a:schemeClr val="dk1"/>
                        </a:buClr>
                        <a:buSzPts val="1200"/>
                        <a:buFont typeface="Arial"/>
                        <a:buNone/>
                      </a:pPr>
                      <a:r>
                        <a:rPr lang="en-US" sz="1600" b="1" u="none" strike="noStrike" cap="none">
                          <a:solidFill>
                            <a:schemeClr val="dk1"/>
                          </a:solidFill>
                          <a:latin typeface="Arial"/>
                          <a:ea typeface="Arial"/>
                          <a:cs typeface="Arial"/>
                          <a:sym typeface="Arial"/>
                        </a:rPr>
                        <a:t>School Wide Plan Questions</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b="1" u="none" strike="noStrike" cap="none">
                          <a:solidFill>
                            <a:schemeClr val="dk1"/>
                          </a:solidFill>
                          <a:latin typeface="Arial"/>
                          <a:ea typeface="Arial"/>
                          <a:cs typeface="Arial"/>
                          <a:sym typeface="Arial"/>
                        </a:rPr>
                        <a:t>Response</a:t>
                      </a:r>
                      <a:endParaRPr sz="1600" b="1" u="none" strike="noStrike" cap="none">
                        <a:solidFill>
                          <a:schemeClr val="lt1"/>
                        </a:solidFill>
                        <a:latin typeface="Arial"/>
                        <a:ea typeface="Arial"/>
                        <a:cs typeface="Arial"/>
                        <a:sym typeface="Arial"/>
                      </a:endParaRPr>
                    </a:p>
                  </a:txBody>
                  <a:tcPr marL="127995" marR="12799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12700" cap="flat" cmpd="sng">
                      <a:solidFill>
                        <a:srgbClr val="ED7D31"/>
                      </a:solidFill>
                      <a:prstDash val="solid"/>
                      <a:round/>
                      <a:headEnd type="none" w="sm" len="sm"/>
                      <a:tailEnd type="none" w="sm" len="sm"/>
                    </a:lnB>
                  </a:tcPr>
                </a:tc>
                <a:extLst>
                  <a:ext uri="{0D108BD9-81ED-4DB2-BD59-A6C34878D82A}">
                    <a16:rowId xmlns:a16="http://schemas.microsoft.com/office/drawing/2014/main" val="10000"/>
                  </a:ext>
                </a:extLst>
              </a:tr>
              <a:tr h="5722330">
                <a:tc>
                  <a:txBody>
                    <a:bodyPr/>
                    <a:lstStyle/>
                    <a:p>
                      <a:pPr marL="0" marR="0" lvl="0" indent="0" algn="l" rtl="0">
                        <a:lnSpc>
                          <a:spcPct val="115000"/>
                        </a:lnSpc>
                        <a:spcBef>
                          <a:spcPts val="0"/>
                        </a:spcBef>
                        <a:spcAft>
                          <a:spcPts val="0"/>
                        </a:spcAft>
                        <a:buClr>
                          <a:schemeClr val="dk1"/>
                        </a:buClr>
                        <a:buSzPts val="1500"/>
                        <a:buFont typeface="Arial"/>
                        <a:buNone/>
                      </a:pPr>
                      <a:r>
                        <a:rPr lang="en-US" sz="1600" u="none" strike="noStrike" cap="none">
                          <a:solidFill>
                            <a:schemeClr val="dk1"/>
                          </a:solidFill>
                          <a:latin typeface="Arial"/>
                          <a:ea typeface="Arial"/>
                          <a:cs typeface="Arial"/>
                          <a:sym typeface="Arial"/>
                        </a:rPr>
                        <a:t>5.  MIDDLE AND HIGH SCHOOLS ONLY -  Describe how the school will implement strategies to facilitate effective transitions for students from middle grades to high school and from high school to postsecondary education including, if applicable- </a:t>
                      </a:r>
                      <a:endParaRPr sz="16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endParaRPr sz="16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r>
                        <a:rPr lang="en-US" sz="1600" u="none" strike="noStrike" cap="none">
                          <a:solidFill>
                            <a:schemeClr val="dk1"/>
                          </a:solidFill>
                          <a:latin typeface="Arial"/>
                          <a:ea typeface="Arial"/>
                          <a:cs typeface="Arial"/>
                          <a:sym typeface="Arial"/>
                        </a:rPr>
                        <a:t>a. through coordination with institutions of higher education, employers, and other local partners; and ii. through increased student access to early college high school or dual or concurrent enrollment opportunities, or career counseling to identify student interests and skills. Sec. 1112(b)(10);</a:t>
                      </a:r>
                      <a:endParaRPr sz="16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endParaRPr sz="160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500"/>
                        <a:buFont typeface="Arial"/>
                        <a:buNone/>
                      </a:pPr>
                      <a:r>
                        <a:rPr lang="en-US" sz="1600" u="none" strike="noStrike" cap="none">
                          <a:solidFill>
                            <a:schemeClr val="dk1"/>
                          </a:solidFill>
                          <a:latin typeface="Arial"/>
                          <a:ea typeface="Arial"/>
                          <a:cs typeface="Arial"/>
                          <a:sym typeface="Arial"/>
                        </a:rPr>
                        <a:t>b. through increased student access to early college high school or dual or concurrent enrollment opportunities, or career counseling to identify student interests and skills. Sec.1112(b)(10).</a:t>
                      </a:r>
                      <a:endParaRPr sz="1600" u="none" strike="noStrike" cap="none">
                        <a:solidFill>
                          <a:schemeClr val="dk1"/>
                        </a:solidFill>
                        <a:latin typeface="Arial"/>
                        <a:ea typeface="Arial"/>
                        <a:cs typeface="Arial"/>
                        <a:sym typeface="Arial"/>
                      </a:endParaRPr>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extLst>
                  <a:ext uri="{0D108BD9-81ED-4DB2-BD59-A6C34878D82A}">
                    <a16:rowId xmlns:a16="http://schemas.microsoft.com/office/drawing/2014/main" val="10001"/>
                  </a:ext>
                </a:extLst>
              </a:tr>
            </a:tbl>
          </a:graphicData>
        </a:graphic>
      </p:graphicFrame>
      <p:graphicFrame>
        <p:nvGraphicFramePr>
          <p:cNvPr id="490" name="Google Shape;490;ge5c48d7ab6_0_436"/>
          <p:cNvGraphicFramePr/>
          <p:nvPr>
            <p:extLst>
              <p:ext uri="{D42A27DB-BD31-4B8C-83A1-F6EECF244321}">
                <p14:modId xmlns:p14="http://schemas.microsoft.com/office/powerpoint/2010/main" val="840335491"/>
              </p:ext>
            </p:extLst>
          </p:nvPr>
        </p:nvGraphicFramePr>
        <p:xfrm>
          <a:off x="1110078" y="1761887"/>
          <a:ext cx="12410195" cy="1923600"/>
        </p:xfrm>
        <a:graphic>
          <a:graphicData uri="http://schemas.openxmlformats.org/drawingml/2006/table">
            <a:tbl>
              <a:tblPr>
                <a:noFill/>
                <a:tableStyleId>{CD88FB69-2098-4870-A087-6ADD50F5CA38}</a:tableStyleId>
              </a:tblPr>
              <a:tblGrid>
                <a:gridCol w="3009720">
                  <a:extLst>
                    <a:ext uri="{9D8B030D-6E8A-4147-A177-3AD203B41FA5}">
                      <a16:colId xmlns:a16="http://schemas.microsoft.com/office/drawing/2014/main" val="20000"/>
                    </a:ext>
                  </a:extLst>
                </a:gridCol>
                <a:gridCol w="3935925">
                  <a:extLst>
                    <a:ext uri="{9D8B030D-6E8A-4147-A177-3AD203B41FA5}">
                      <a16:colId xmlns:a16="http://schemas.microsoft.com/office/drawing/2014/main" val="20001"/>
                    </a:ext>
                  </a:extLst>
                </a:gridCol>
                <a:gridCol w="2605435">
                  <a:extLst>
                    <a:ext uri="{9D8B030D-6E8A-4147-A177-3AD203B41FA5}">
                      <a16:colId xmlns:a16="http://schemas.microsoft.com/office/drawing/2014/main" val="20002"/>
                    </a:ext>
                  </a:extLst>
                </a:gridCol>
                <a:gridCol w="2859115">
                  <a:extLst>
                    <a:ext uri="{9D8B030D-6E8A-4147-A177-3AD203B41FA5}">
                      <a16:colId xmlns:a16="http://schemas.microsoft.com/office/drawing/2014/main" val="20003"/>
                    </a:ext>
                  </a:extLst>
                </a:gridCol>
              </a:tblGrid>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District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Fiscal Year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ED7D3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0"/>
                  </a:ext>
                </a:extLst>
              </a:tr>
              <a:tr h="480900">
                <a:tc>
                  <a:txBody>
                    <a:bodyPr/>
                    <a:lstStyle/>
                    <a:p>
                      <a:pPr marL="0" marR="0" lvl="0" indent="0" algn="l" rtl="0">
                        <a:lnSpc>
                          <a:spcPct val="100000"/>
                        </a:lnSpc>
                        <a:spcBef>
                          <a:spcPts val="0"/>
                        </a:spcBef>
                        <a:spcAft>
                          <a:spcPts val="0"/>
                        </a:spcAft>
                        <a:buClr>
                          <a:srgbClr val="000000"/>
                        </a:buClr>
                        <a:buSzPts val="1100"/>
                        <a:buFont typeface="Arial"/>
                        <a:buNone/>
                      </a:pPr>
                      <a:r>
                        <a:rPr lang="en-US" sz="1900" b="1" u="none" strike="noStrike" cap="none"/>
                        <a:t>School Name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500"/>
                        <a:buFont typeface="Arial"/>
                        <a:buNone/>
                      </a:pPr>
                      <a:r>
                        <a:rPr lang="en-US" sz="1900" b="1" u="none" strike="noStrike" cap="none"/>
                        <a:t>Grade Band</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1"/>
                  </a:ext>
                </a:extLst>
              </a:tr>
              <a:tr h="480900">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Principal</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900" b="1" u="none" strike="noStrike" cap="none"/>
                        <a:t>Cluster</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2"/>
                  </a:ext>
                </a:extLst>
              </a:tr>
              <a:tr h="480900">
                <a:tc gridSpan="3">
                  <a:txBody>
                    <a:bodyPr/>
                    <a:lstStyle/>
                    <a:p>
                      <a:pPr marL="0" marR="0" lvl="0" indent="0" algn="ctr" rtl="0">
                        <a:lnSpc>
                          <a:spcPct val="100000"/>
                        </a:lnSpc>
                        <a:spcBef>
                          <a:spcPts val="0"/>
                        </a:spcBef>
                        <a:spcAft>
                          <a:spcPts val="0"/>
                        </a:spcAft>
                        <a:buClr>
                          <a:srgbClr val="000000"/>
                        </a:buClr>
                        <a:buSzPts val="1300"/>
                        <a:buFont typeface="Arial"/>
                        <a:buNone/>
                      </a:pPr>
                      <a:r>
                        <a:rPr lang="en-US" sz="1900" b="1" u="none" strike="noStrike" cap="none"/>
                        <a:t>State Designation (CSI, TSI, or Promise)</a:t>
                      </a:r>
                      <a:endParaRPr sz="1900" b="1"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D7D31">
                        <a:alpha val="20000"/>
                      </a:srgbClr>
                    </a:solidFill>
                  </a:tcPr>
                </a:tc>
                <a:tc hMerge="1">
                  <a:txBody>
                    <a:bodyPr/>
                    <a:lstStyle/>
                    <a:p>
                      <a:endParaRPr lang="en-US"/>
                    </a:p>
                  </a:txBody>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300"/>
                        <a:buFont typeface="Arial"/>
                        <a:buNone/>
                      </a:pPr>
                      <a:endParaRPr sz="1900" u="none" strike="noStrike" cap="none"/>
                    </a:p>
                  </a:txBody>
                  <a:tcPr marL="64015" marR="64015" marT="64015" marB="6401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0000">
                        <a:alpha val="0"/>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p:nvPr/>
        </p:nvSpPr>
        <p:spPr>
          <a:xfrm>
            <a:off x="0" y="-19791"/>
            <a:ext cx="14630400" cy="573930"/>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grpSp>
        <p:nvGrpSpPr>
          <p:cNvPr id="171" name="Google Shape;171;p4"/>
          <p:cNvGrpSpPr/>
          <p:nvPr/>
        </p:nvGrpSpPr>
        <p:grpSpPr>
          <a:xfrm>
            <a:off x="11984090" y="73578"/>
            <a:ext cx="382397" cy="387192"/>
            <a:chOff x="6665701" y="1263473"/>
            <a:chExt cx="364188" cy="368755"/>
          </a:xfrm>
        </p:grpSpPr>
        <p:sp>
          <p:nvSpPr>
            <p:cNvPr id="172" name="Google Shape;172;p4"/>
            <p:cNvSpPr/>
            <p:nvPr/>
          </p:nvSpPr>
          <p:spPr>
            <a:xfrm>
              <a:off x="6665701" y="1417286"/>
              <a:ext cx="97292" cy="214928"/>
            </a:xfrm>
            <a:custGeom>
              <a:avLst/>
              <a:gdLst/>
              <a:ahLst/>
              <a:cxnLst/>
              <a:rect l="l" t="t" r="r" b="b"/>
              <a:pathLst>
                <a:path w="4304" h="9508" extrusionOk="0">
                  <a:moveTo>
                    <a:pt x="0" y="1"/>
                  </a:moveTo>
                  <a:lnTo>
                    <a:pt x="0" y="9507"/>
                  </a:lnTo>
                  <a:lnTo>
                    <a:pt x="4303" y="9507"/>
                  </a:lnTo>
                  <a:lnTo>
                    <a:pt x="4303" y="1"/>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3" name="Google Shape;173;p4"/>
            <p:cNvSpPr/>
            <p:nvPr/>
          </p:nvSpPr>
          <p:spPr>
            <a:xfrm>
              <a:off x="6799149" y="1340391"/>
              <a:ext cx="97292" cy="291831"/>
            </a:xfrm>
            <a:custGeom>
              <a:avLst/>
              <a:gdLst/>
              <a:ahLst/>
              <a:cxnLst/>
              <a:rect l="l" t="t" r="r" b="b"/>
              <a:pathLst>
                <a:path w="4304" h="12910" extrusionOk="0">
                  <a:moveTo>
                    <a:pt x="1" y="0"/>
                  </a:moveTo>
                  <a:lnTo>
                    <a:pt x="1" y="12909"/>
                  </a:lnTo>
                  <a:lnTo>
                    <a:pt x="4304" y="12909"/>
                  </a:lnTo>
                  <a:lnTo>
                    <a:pt x="4304" y="0"/>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4" name="Google Shape;174;p4"/>
            <p:cNvSpPr/>
            <p:nvPr/>
          </p:nvSpPr>
          <p:spPr>
            <a:xfrm>
              <a:off x="6932597" y="1263473"/>
              <a:ext cx="97292" cy="368755"/>
            </a:xfrm>
            <a:custGeom>
              <a:avLst/>
              <a:gdLst/>
              <a:ahLst/>
              <a:cxnLst/>
              <a:rect l="l" t="t" r="r" b="b"/>
              <a:pathLst>
                <a:path w="4304" h="16313" extrusionOk="0">
                  <a:moveTo>
                    <a:pt x="1" y="1"/>
                  </a:moveTo>
                  <a:lnTo>
                    <a:pt x="1" y="16312"/>
                  </a:lnTo>
                  <a:lnTo>
                    <a:pt x="4304" y="16312"/>
                  </a:lnTo>
                  <a:lnTo>
                    <a:pt x="4304" y="1"/>
                  </a:lnTo>
                  <a:close/>
                </a:path>
              </a:pathLst>
            </a:custGeom>
            <a:solidFill>
              <a:srgbClr val="009999"/>
            </a:solidFill>
            <a:ln>
              <a:noFill/>
            </a:ln>
          </p:spPr>
          <p:txBody>
            <a:bodyPr spcFirstLastPara="1" wrap="square" lIns="95970" tIns="95970" rIns="95970" bIns="95970" anchor="ctr" anchorCtr="0">
              <a:noAutofit/>
            </a:bodyPr>
            <a:lstStyle/>
            <a:p>
              <a:pPr>
                <a:buSzPts val="1200"/>
              </a:pPr>
              <a:endParaRPr sz="1680">
                <a:solidFill>
                  <a:schemeClr val="dk1"/>
                </a:solidFill>
              </a:endParaRPr>
            </a:p>
          </p:txBody>
        </p:sp>
      </p:grpSp>
      <p:sp>
        <p:nvSpPr>
          <p:cNvPr id="175" name="Google Shape;175;p4"/>
          <p:cNvSpPr/>
          <p:nvPr/>
        </p:nvSpPr>
        <p:spPr>
          <a:xfrm>
            <a:off x="12484427" y="120460"/>
            <a:ext cx="8735" cy="387192"/>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76" name="Google Shape;176;p4"/>
          <p:cNvSpPr/>
          <p:nvPr/>
        </p:nvSpPr>
        <p:spPr>
          <a:xfrm>
            <a:off x="11502906" y="3655"/>
            <a:ext cx="3105151" cy="57393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Needs Assessment</a:t>
            </a:r>
            <a:endParaRPr sz="1680" b="1"/>
          </a:p>
        </p:txBody>
      </p:sp>
      <p:sp>
        <p:nvSpPr>
          <p:cNvPr id="177" name="Google Shape;177;p4"/>
          <p:cNvSpPr/>
          <p:nvPr/>
        </p:nvSpPr>
        <p:spPr>
          <a:xfrm>
            <a:off x="914400" y="685799"/>
            <a:ext cx="4772124" cy="573930"/>
          </a:xfrm>
          <a:prstGeom prst="roundRect">
            <a:avLst>
              <a:gd name="adj" fmla="val 0"/>
            </a:avLst>
          </a:prstGeom>
          <a:noFill/>
          <a:ln>
            <a:noFill/>
          </a:ln>
        </p:spPr>
        <p:txBody>
          <a:bodyPr spcFirstLastPara="1" wrap="square" lIns="95970" tIns="95970" rIns="95970" bIns="95970" anchor="ctr" anchorCtr="0">
            <a:noAutofit/>
          </a:bodyPr>
          <a:lstStyle/>
          <a:p>
            <a:pPr>
              <a:buSzPts val="1600"/>
            </a:pPr>
            <a:endParaRPr sz="2240" b="1"/>
          </a:p>
        </p:txBody>
      </p:sp>
      <p:graphicFrame>
        <p:nvGraphicFramePr>
          <p:cNvPr id="179" name="Google Shape;179;p4"/>
          <p:cNvGraphicFramePr/>
          <p:nvPr>
            <p:extLst>
              <p:ext uri="{D42A27DB-BD31-4B8C-83A1-F6EECF244321}">
                <p14:modId xmlns:p14="http://schemas.microsoft.com/office/powerpoint/2010/main" val="2505366615"/>
              </p:ext>
            </p:extLst>
          </p:nvPr>
        </p:nvGraphicFramePr>
        <p:xfrm>
          <a:off x="-22343" y="637574"/>
          <a:ext cx="14630400" cy="1241340"/>
        </p:xfrm>
        <a:graphic>
          <a:graphicData uri="http://schemas.openxmlformats.org/drawingml/2006/table">
            <a:tbl>
              <a:tblPr firstRow="1" bandRow="1">
                <a:noFill/>
                <a:tableStyleId>{BC3E87C6-ECFE-4A78-A2D8-87D8EB7C50EF}</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298892">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Literacy</a:t>
                      </a:r>
                      <a:r>
                        <a:rPr lang="en-US" sz="1600" u="none" strike="noStrike" cap="none" baseline="0"/>
                        <a:t> Problem Statement</a:t>
                      </a:r>
                      <a:endParaRPr sz="1600" u="none" strike="noStrike" cap="none"/>
                    </a:p>
                  </a:txBody>
                  <a:tcPr marL="71995" marR="71995" marT="36015" marB="36015">
                    <a:solidFill>
                      <a:srgbClr val="00999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Numeracy  Problem Statement</a:t>
                      </a:r>
                      <a:endParaRPr sz="1600" u="none" strike="noStrike" cap="none"/>
                    </a:p>
                  </a:txBody>
                  <a:tcPr marL="71995" marR="71995" marT="36015" marB="36015">
                    <a:solidFill>
                      <a:srgbClr val="00999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baseline="0"/>
                        <a:t>Whole Child &amp; Student Support Problem Statement</a:t>
                      </a:r>
                      <a:endParaRPr sz="1600" u="none" strike="noStrike" cap="none"/>
                    </a:p>
                  </a:txBody>
                  <a:tcPr marL="71995" marR="71995" marT="36015" marB="36015">
                    <a:solidFill>
                      <a:srgbClr val="009999"/>
                    </a:solidFill>
                  </a:tcPr>
                </a:tc>
                <a:extLst>
                  <a:ext uri="{0D108BD9-81ED-4DB2-BD59-A6C34878D82A}">
                    <a16:rowId xmlns:a16="http://schemas.microsoft.com/office/drawing/2014/main" val="10000"/>
                  </a:ext>
                </a:extLst>
              </a:tr>
              <a:tr h="854302">
                <a:tc>
                  <a:txBody>
                    <a:bodyPr/>
                    <a:lstStyle/>
                    <a:p>
                      <a:pPr marL="0" marR="0" lvl="0" indent="0" algn="ctr">
                        <a:lnSpc>
                          <a:spcPct val="100000"/>
                        </a:lnSpc>
                        <a:spcBef>
                          <a:spcPts val="0"/>
                        </a:spcBef>
                        <a:spcAft>
                          <a:spcPts val="0"/>
                        </a:spcAft>
                        <a:buNone/>
                      </a:pPr>
                      <a:r>
                        <a:rPr lang="en-US" sz="1400" b="0" i="0" u="none" strike="noStrike" cap="none" noProof="0">
                          <a:latin typeface="Calibri"/>
                        </a:rPr>
                        <a:t>While Toomer serves a 80% Black student population, only 8% of Black students scored proficient or above (16% in 2019-2020) on EOY GMAS as compared to 69% (80% in 2019-2020) of White students who compose 20% of the population</a:t>
                      </a:r>
                      <a:endParaRPr/>
                    </a:p>
                  </a:txBody>
                  <a:tcPr marL="71995" marR="71995" marT="36015" marB="36015" anchor="ctr">
                    <a:solidFill>
                      <a:srgbClr val="009999">
                        <a:alpha val="40000"/>
                      </a:srgbClr>
                    </a:solidFill>
                  </a:tcPr>
                </a:tc>
                <a:tc>
                  <a:txBody>
                    <a:bodyPr/>
                    <a:lstStyle/>
                    <a:p>
                      <a:pPr marL="0" marR="0" lvl="0" indent="0" algn="ctr">
                        <a:lnSpc>
                          <a:spcPct val="100000"/>
                        </a:lnSpc>
                        <a:spcBef>
                          <a:spcPts val="0"/>
                        </a:spcBef>
                        <a:spcAft>
                          <a:spcPts val="0"/>
                        </a:spcAft>
                        <a:buNone/>
                      </a:pPr>
                      <a:r>
                        <a:rPr lang="en-US" sz="1400" b="0" i="0" u="none" strike="noStrike" cap="none" noProof="0">
                          <a:latin typeface="Calibri"/>
                        </a:rPr>
                        <a:t>While Toomer serves an 80% Black student population, only 5% of Black students scored proficient or above (15% in 2019-2020) on EOY GMAS as compared to 68% (70% in 2019-2020) of White students who compose 20% of the population</a:t>
                      </a:r>
                      <a:endParaRPr/>
                    </a:p>
                  </a:txBody>
                  <a:tcPr marL="71995" marR="71995" marT="36015" marB="36015" anchor="ctr">
                    <a:solidFill>
                      <a:srgbClr val="009999">
                        <a:alpha val="29019"/>
                      </a:srgbClr>
                    </a:solidFill>
                  </a:tcPr>
                </a:tc>
                <a:tc>
                  <a:txBody>
                    <a:bodyPr/>
                    <a:lstStyle/>
                    <a:p>
                      <a:pPr marL="0" marR="0" lvl="0" indent="0" algn="ctr">
                        <a:lnSpc>
                          <a:spcPct val="100000"/>
                        </a:lnSpc>
                        <a:spcBef>
                          <a:spcPts val="0"/>
                        </a:spcBef>
                        <a:spcAft>
                          <a:spcPts val="0"/>
                        </a:spcAft>
                        <a:buNone/>
                      </a:pPr>
                      <a:r>
                        <a:rPr lang="en-US" sz="1400" b="0" i="0" u="none" strike="noStrike" cap="none" noProof="0">
                          <a:latin typeface="Calibri"/>
                        </a:rPr>
                        <a:t>Overall student attendance decreased from 95% to 88.4% </a:t>
                      </a:r>
                      <a:endParaRPr/>
                    </a:p>
                  </a:txBody>
                  <a:tcPr marL="71995" marR="71995" marT="36015" marB="36015" anchor="ctr">
                    <a:solidFill>
                      <a:srgbClr val="009999">
                        <a:alpha val="20000"/>
                      </a:srgbClr>
                    </a:solidFill>
                  </a:tcPr>
                </a:tc>
                <a:extLst>
                  <a:ext uri="{0D108BD9-81ED-4DB2-BD59-A6C34878D82A}">
                    <a16:rowId xmlns:a16="http://schemas.microsoft.com/office/drawing/2014/main" val="10001"/>
                  </a:ext>
                </a:extLst>
              </a:tr>
            </a:tbl>
          </a:graphicData>
        </a:graphic>
      </p:graphicFrame>
      <p:graphicFrame>
        <p:nvGraphicFramePr>
          <p:cNvPr id="180" name="Google Shape;180;p4"/>
          <p:cNvGraphicFramePr/>
          <p:nvPr>
            <p:extLst>
              <p:ext uri="{D42A27DB-BD31-4B8C-83A1-F6EECF244321}">
                <p14:modId xmlns:p14="http://schemas.microsoft.com/office/powerpoint/2010/main" val="1702074828"/>
              </p:ext>
            </p:extLst>
          </p:nvPr>
        </p:nvGraphicFramePr>
        <p:xfrm>
          <a:off x="-2" y="9242056"/>
          <a:ext cx="14608059" cy="1730744"/>
        </p:xfrm>
        <a:graphic>
          <a:graphicData uri="http://schemas.openxmlformats.org/drawingml/2006/table">
            <a:tbl>
              <a:tblPr firstRow="1" bandRow="1">
                <a:noFill/>
                <a:tableStyleId>{BC3E87C6-ECFE-4A78-A2D8-87D8EB7C50EF}</a:tableStyleId>
              </a:tblPr>
              <a:tblGrid>
                <a:gridCol w="4869353">
                  <a:extLst>
                    <a:ext uri="{9D8B030D-6E8A-4147-A177-3AD203B41FA5}">
                      <a16:colId xmlns:a16="http://schemas.microsoft.com/office/drawing/2014/main" val="20000"/>
                    </a:ext>
                  </a:extLst>
                </a:gridCol>
                <a:gridCol w="4869353">
                  <a:extLst>
                    <a:ext uri="{9D8B030D-6E8A-4147-A177-3AD203B41FA5}">
                      <a16:colId xmlns:a16="http://schemas.microsoft.com/office/drawing/2014/main" val="20001"/>
                    </a:ext>
                  </a:extLst>
                </a:gridCol>
                <a:gridCol w="4869353">
                  <a:extLst>
                    <a:ext uri="{9D8B030D-6E8A-4147-A177-3AD203B41FA5}">
                      <a16:colId xmlns:a16="http://schemas.microsoft.com/office/drawing/2014/main" val="20002"/>
                    </a:ext>
                  </a:extLst>
                </a:gridCol>
              </a:tblGrid>
              <a:tr h="463819">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Root Cause</a:t>
                      </a:r>
                      <a:endParaRPr sz="1600" u="none" strike="noStrike" cap="none"/>
                    </a:p>
                  </a:txBody>
                  <a:tcPr marL="71995" marR="71995" marT="36015" marB="36015">
                    <a:lnB w="12700" cap="flat" cmpd="sng">
                      <a:solidFill>
                        <a:schemeClr val="lt1"/>
                      </a:solidFill>
                      <a:prstDash val="solid"/>
                      <a:round/>
                      <a:headEnd type="none" w="sm" len="sm"/>
                      <a:tailEnd type="none" w="sm" len="sm"/>
                    </a:lnB>
                    <a:solidFill>
                      <a:srgbClr val="0099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66925">
                <a:tc>
                  <a:txBody>
                    <a:bodyPr/>
                    <a:lstStyle/>
                    <a:p>
                      <a:pPr marL="0" marR="0" lvl="0" indent="0" algn="ctr">
                        <a:lnSpc>
                          <a:spcPct val="100000"/>
                        </a:lnSpc>
                        <a:spcBef>
                          <a:spcPts val="0"/>
                        </a:spcBef>
                        <a:spcAft>
                          <a:spcPts val="0"/>
                        </a:spcAft>
                        <a:buNone/>
                      </a:pPr>
                      <a:r>
                        <a:rPr lang="en-US" sz="1400" b="0" i="0" u="none" strike="noStrike" cap="none" noProof="0">
                          <a:latin typeface="Calibri"/>
                        </a:rPr>
                        <a:t>Lack of "inspecting what we expect" to support teachers differentiated need to improve curriculum knowledge,  pedagogy practices, and to address biases. </a:t>
                      </a:r>
                      <a:endParaRPr lang="en-US"/>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40000"/>
                      </a:srgbClr>
                    </a:solidFill>
                  </a:tcPr>
                </a:tc>
                <a:tc>
                  <a:txBody>
                    <a:bodyPr/>
                    <a:lstStyle/>
                    <a:p>
                      <a:pPr marL="0" marR="0" lvl="0" indent="0" algn="ctr" rtl="0">
                        <a:lnSpc>
                          <a:spcPct val="100000"/>
                        </a:lnSpc>
                        <a:spcBef>
                          <a:spcPts val="0"/>
                        </a:spcBef>
                        <a:spcAft>
                          <a:spcPts val="0"/>
                        </a:spcAft>
                        <a:buClr>
                          <a:schemeClr val="dk1"/>
                        </a:buClr>
                        <a:buSzPts val="1000"/>
                        <a:buFont typeface="Arial"/>
                        <a:buNone/>
                      </a:pPr>
                      <a:r>
                        <a:rPr lang="en-US" sz="1400" u="none" strike="noStrike" cap="none"/>
                        <a:t>Lack of "inspecting what we expect" to support teachers differentiated need to improve curriculum knowledge and pedagogy practices. </a:t>
                      </a:r>
                      <a:endParaRPr sz="1400" u="none" strike="noStrike" cap="none"/>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9019"/>
                      </a:srgbClr>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US" sz="1400" u="none" strike="noStrike" cap="none"/>
                        <a:t>Lack of clear communication from school to parents and lack of prevention before students became chronically absent. </a:t>
                      </a:r>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0000"/>
                      </a:srgbClr>
                    </a:solidFill>
                  </a:tcPr>
                </a:tc>
                <a:extLst>
                  <a:ext uri="{0D108BD9-81ED-4DB2-BD59-A6C34878D82A}">
                    <a16:rowId xmlns:a16="http://schemas.microsoft.com/office/drawing/2014/main" val="10001"/>
                  </a:ext>
                </a:extLst>
              </a:tr>
            </a:tbl>
          </a:graphicData>
        </a:graphic>
      </p:graphicFrame>
      <p:graphicFrame>
        <p:nvGraphicFramePr>
          <p:cNvPr id="181" name="Google Shape;181;p4"/>
          <p:cNvGraphicFramePr/>
          <p:nvPr>
            <p:extLst>
              <p:ext uri="{D42A27DB-BD31-4B8C-83A1-F6EECF244321}">
                <p14:modId xmlns:p14="http://schemas.microsoft.com/office/powerpoint/2010/main" val="3541604096"/>
              </p:ext>
            </p:extLst>
          </p:nvPr>
        </p:nvGraphicFramePr>
        <p:xfrm>
          <a:off x="22341" y="2355763"/>
          <a:ext cx="4865536" cy="6308329"/>
        </p:xfrm>
        <a:graphic>
          <a:graphicData uri="http://schemas.openxmlformats.org/drawingml/2006/table">
            <a:tbl>
              <a:tblPr firstRow="1" bandRow="1">
                <a:noFill/>
                <a:tableStyleId>{32E8394E-4F62-4970-B571-F9094A0E799A}</a:tableStyleId>
              </a:tblPr>
              <a:tblGrid>
                <a:gridCol w="4865536">
                  <a:extLst>
                    <a:ext uri="{9D8B030D-6E8A-4147-A177-3AD203B41FA5}">
                      <a16:colId xmlns:a16="http://schemas.microsoft.com/office/drawing/2014/main" val="20000"/>
                    </a:ext>
                  </a:extLst>
                </a:gridCol>
              </a:tblGrid>
              <a:tr h="427385">
                <a:tc>
                  <a:txBody>
                    <a:bodyPr/>
                    <a:lstStyle/>
                    <a:p>
                      <a:pPr marL="0" marR="0" lvl="0" indent="0" algn="l" rtl="0">
                        <a:lnSpc>
                          <a:spcPct val="100000"/>
                        </a:lnSpc>
                        <a:spcBef>
                          <a:spcPts val="0"/>
                        </a:spcBef>
                        <a:spcAft>
                          <a:spcPts val="0"/>
                        </a:spcAft>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0"/>
                  </a:ext>
                </a:extLst>
              </a:tr>
              <a:tr h="829253">
                <a:tc>
                  <a:txBody>
                    <a:bodyPr/>
                    <a:lstStyle/>
                    <a:p>
                      <a:pPr marL="0" marR="0" lvl="0" indent="0" algn="l" rtl="0">
                        <a:lnSpc>
                          <a:spcPct val="100000"/>
                        </a:lnSpc>
                        <a:spcBef>
                          <a:spcPts val="0"/>
                        </a:spcBef>
                        <a:spcAft>
                          <a:spcPts val="0"/>
                        </a:spcAft>
                        <a:buSzPts val="1000"/>
                        <a:buFont typeface="Arial"/>
                        <a:buNone/>
                      </a:pPr>
                      <a:r>
                        <a:rPr lang="en-US" sz="1500" u="none" strike="noStrike" cap="none"/>
                        <a:t>Lack of culturally responsive teaching</a:t>
                      </a:r>
                      <a:endParaRPr sz="1500" u="none" strike="noStrike" cap="none"/>
                    </a:p>
                  </a:txBody>
                  <a:tcPr marL="121629" marR="121629" marT="60837" marB="60837"/>
                </a:tc>
                <a:extLst>
                  <a:ext uri="{0D108BD9-81ED-4DB2-BD59-A6C34878D82A}">
                    <a16:rowId xmlns:a16="http://schemas.microsoft.com/office/drawing/2014/main" val="10001"/>
                  </a:ext>
                </a:extLst>
              </a:tr>
              <a:tr h="427385">
                <a:tc>
                  <a:txBody>
                    <a:bodyPr/>
                    <a:lstStyle/>
                    <a:p>
                      <a:pPr marL="0" marR="0" lvl="0" indent="0" algn="l" rtl="0">
                        <a:lnSpc>
                          <a:spcPct val="100000"/>
                        </a:lnSpc>
                        <a:spcBef>
                          <a:spcPts val="0"/>
                        </a:spcBef>
                        <a:spcAft>
                          <a:spcPts val="0"/>
                        </a:spcAft>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2"/>
                  </a:ext>
                </a:extLst>
              </a:tr>
              <a:tr h="829253">
                <a:tc>
                  <a:txBody>
                    <a:bodyPr/>
                    <a:lstStyle/>
                    <a:p>
                      <a:pPr marL="0" marR="0" lvl="0" indent="0" algn="l" rtl="0">
                        <a:lnSpc>
                          <a:spcPct val="100000"/>
                        </a:lnSpc>
                        <a:spcBef>
                          <a:spcPts val="0"/>
                        </a:spcBef>
                        <a:spcAft>
                          <a:spcPts val="0"/>
                        </a:spcAft>
                        <a:buSzPts val="1000"/>
                        <a:buFont typeface="Arial"/>
                        <a:buNone/>
                      </a:pPr>
                      <a:r>
                        <a:rPr lang="en-US" sz="1500" u="none" strike="noStrike" cap="none"/>
                        <a:t>Lack of targeted instruction </a:t>
                      </a:r>
                      <a:endParaRPr sz="1500" u="none" strike="noStrike" cap="none"/>
                    </a:p>
                  </a:txBody>
                  <a:tcPr marL="121629" marR="121629" marT="60837" marB="60837"/>
                </a:tc>
                <a:extLst>
                  <a:ext uri="{0D108BD9-81ED-4DB2-BD59-A6C34878D82A}">
                    <a16:rowId xmlns:a16="http://schemas.microsoft.com/office/drawing/2014/main" val="10003"/>
                  </a:ext>
                </a:extLst>
              </a:tr>
              <a:tr h="427385">
                <a:tc>
                  <a:txBody>
                    <a:bodyPr/>
                    <a:lstStyle/>
                    <a:p>
                      <a:pPr marL="0" marR="0" lvl="0" indent="0" algn="l" rtl="0">
                        <a:lnSpc>
                          <a:spcPct val="100000"/>
                        </a:lnSpc>
                        <a:spcBef>
                          <a:spcPts val="0"/>
                        </a:spcBef>
                        <a:spcAft>
                          <a:spcPts val="0"/>
                        </a:spcAft>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4"/>
                  </a:ext>
                </a:extLst>
              </a:tr>
              <a:tr h="829253">
                <a:tc>
                  <a:txBody>
                    <a:bodyPr/>
                    <a:lstStyle/>
                    <a:p>
                      <a:pPr marL="0" marR="0" lvl="0" indent="0" algn="l">
                        <a:lnSpc>
                          <a:spcPct val="100000"/>
                        </a:lnSpc>
                        <a:spcBef>
                          <a:spcPts val="0"/>
                        </a:spcBef>
                        <a:spcAft>
                          <a:spcPts val="0"/>
                        </a:spcAft>
                        <a:buNone/>
                      </a:pPr>
                      <a:r>
                        <a:rPr lang="en-US" sz="1500" b="0" i="0" u="none" strike="noStrike" cap="none" noProof="0">
                          <a:latin typeface="Calibri"/>
                        </a:rPr>
                        <a:t>Lack of data review</a:t>
                      </a:r>
                      <a:endParaRPr sz="1500" u="none" strike="noStrike" cap="none"/>
                    </a:p>
                  </a:txBody>
                  <a:tcPr marL="121629" marR="121629" marT="60837" marB="60837"/>
                </a:tc>
                <a:extLst>
                  <a:ext uri="{0D108BD9-81ED-4DB2-BD59-A6C34878D82A}">
                    <a16:rowId xmlns:a16="http://schemas.microsoft.com/office/drawing/2014/main" val="10005"/>
                  </a:ext>
                </a:extLst>
              </a:tr>
              <a:tr h="427385">
                <a:tc>
                  <a:txBody>
                    <a:bodyPr/>
                    <a:lstStyle/>
                    <a:p>
                      <a:pPr marL="0" marR="0" lvl="0" indent="0" algn="l" rtl="0">
                        <a:lnSpc>
                          <a:spcPct val="100000"/>
                        </a:lnSpc>
                        <a:spcBef>
                          <a:spcPts val="0"/>
                        </a:spcBef>
                        <a:spcAft>
                          <a:spcPts val="0"/>
                        </a:spcAft>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6"/>
                  </a:ext>
                </a:extLst>
              </a:tr>
              <a:tr h="829253">
                <a:tc>
                  <a:txBody>
                    <a:bodyPr/>
                    <a:lstStyle/>
                    <a:p>
                      <a:pPr marL="0" marR="0" lvl="0" indent="0" algn="l">
                        <a:lnSpc>
                          <a:spcPct val="100000"/>
                        </a:lnSpc>
                        <a:spcBef>
                          <a:spcPts val="0"/>
                        </a:spcBef>
                        <a:spcAft>
                          <a:spcPts val="0"/>
                        </a:spcAft>
                        <a:buNone/>
                      </a:pPr>
                      <a:r>
                        <a:rPr lang="en-US" sz="1500" b="0" i="0" u="none" strike="noStrike" cap="none" noProof="0">
                          <a:latin typeface="Calibri"/>
                        </a:rPr>
                        <a:t>Lack of effective monitoring systems</a:t>
                      </a:r>
                      <a:endParaRPr sz="1500" u="none" strike="noStrike" cap="none"/>
                    </a:p>
                  </a:txBody>
                  <a:tcPr marL="121629" marR="121629" marT="60837" marB="60837"/>
                </a:tc>
                <a:extLst>
                  <a:ext uri="{0D108BD9-81ED-4DB2-BD59-A6C34878D82A}">
                    <a16:rowId xmlns:a16="http://schemas.microsoft.com/office/drawing/2014/main" val="10007"/>
                  </a:ext>
                </a:extLst>
              </a:tr>
              <a:tr h="452524">
                <a:tc>
                  <a:txBody>
                    <a:bodyPr/>
                    <a:lstStyle/>
                    <a:p>
                      <a:pPr marL="0" marR="0" lvl="0" indent="0" algn="l" rtl="0">
                        <a:lnSpc>
                          <a:spcPct val="100000"/>
                        </a:lnSpc>
                        <a:spcBef>
                          <a:spcPts val="0"/>
                        </a:spcBef>
                        <a:spcAft>
                          <a:spcPts val="0"/>
                        </a:spcAft>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8"/>
                  </a:ext>
                </a:extLst>
              </a:tr>
              <a:tr h="829253">
                <a:tc>
                  <a:txBody>
                    <a:bodyPr/>
                    <a:lstStyle/>
                    <a:p>
                      <a:pPr marL="0" marR="0" lvl="0" indent="0" algn="l" rtl="0">
                        <a:lnSpc>
                          <a:spcPct val="100000"/>
                        </a:lnSpc>
                        <a:spcBef>
                          <a:spcPts val="0"/>
                        </a:spcBef>
                        <a:spcAft>
                          <a:spcPts val="0"/>
                        </a:spcAft>
                        <a:buSzPts val="1000"/>
                        <a:buFont typeface="Arial"/>
                        <a:buNone/>
                      </a:pPr>
                      <a:r>
                        <a:rPr lang="en-US" sz="1500" u="none" strike="noStrike" cap="none"/>
                        <a:t>Competing values and organizing priorities </a:t>
                      </a:r>
                      <a:endParaRPr sz="1500" u="none" strike="noStrike" cap="none"/>
                    </a:p>
                  </a:txBody>
                  <a:tcPr marL="121629" marR="121629" marT="60837" marB="60837"/>
                </a:tc>
                <a:extLst>
                  <a:ext uri="{0D108BD9-81ED-4DB2-BD59-A6C34878D82A}">
                    <a16:rowId xmlns:a16="http://schemas.microsoft.com/office/drawing/2014/main" val="10009"/>
                  </a:ext>
                </a:extLst>
              </a:tr>
            </a:tbl>
          </a:graphicData>
        </a:graphic>
      </p:graphicFrame>
      <p:sp>
        <p:nvSpPr>
          <p:cNvPr id="16" name="Google Shape;191;p5"/>
          <p:cNvSpPr/>
          <p:nvPr/>
        </p:nvSpPr>
        <p:spPr>
          <a:xfrm>
            <a:off x="0" y="-46043"/>
            <a:ext cx="4772124" cy="573930"/>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sz="2200">
              <a:solidFill>
                <a:schemeClr val="dk1"/>
              </a:solidFill>
            </a:endParaRPr>
          </a:p>
        </p:txBody>
      </p:sp>
      <p:sp>
        <p:nvSpPr>
          <p:cNvPr id="2" name="TextBox 1"/>
          <p:cNvSpPr txBox="1"/>
          <p:nvPr/>
        </p:nvSpPr>
        <p:spPr>
          <a:xfrm>
            <a:off x="1551061" y="1708930"/>
            <a:ext cx="1670001" cy="387798"/>
          </a:xfrm>
          <a:prstGeom prst="rect">
            <a:avLst/>
          </a:prstGeom>
          <a:noFill/>
        </p:spPr>
        <p:txBody>
          <a:bodyPr wrap="square" rtlCol="0">
            <a:spAutoFit/>
          </a:bodyPr>
          <a:lstStyle/>
          <a:p>
            <a:pPr algn="ctr"/>
            <a:r>
              <a:rPr lang="en-US">
                <a:hlinkClick r:id="rId3"/>
              </a:rPr>
              <a:t>Mapping Link</a:t>
            </a:r>
            <a:endParaRPr lang="en-US"/>
          </a:p>
        </p:txBody>
      </p:sp>
      <p:graphicFrame>
        <p:nvGraphicFramePr>
          <p:cNvPr id="19" name="Google Shape;181;p4"/>
          <p:cNvGraphicFramePr/>
          <p:nvPr>
            <p:extLst>
              <p:ext uri="{D42A27DB-BD31-4B8C-83A1-F6EECF244321}">
                <p14:modId xmlns:p14="http://schemas.microsoft.com/office/powerpoint/2010/main" val="1593012880"/>
              </p:ext>
            </p:extLst>
          </p:nvPr>
        </p:nvGraphicFramePr>
        <p:xfrm>
          <a:off x="4893602" y="2355763"/>
          <a:ext cx="4865536" cy="6308329"/>
        </p:xfrm>
        <a:graphic>
          <a:graphicData uri="http://schemas.openxmlformats.org/drawingml/2006/table">
            <a:tbl>
              <a:tblPr firstRow="1" bandRow="1">
                <a:noFill/>
                <a:tableStyleId>{32E8394E-4F62-4970-B571-F9094A0E799A}</a:tableStyleId>
              </a:tblPr>
              <a:tblGrid>
                <a:gridCol w="4865536">
                  <a:extLst>
                    <a:ext uri="{9D8B030D-6E8A-4147-A177-3AD203B41FA5}">
                      <a16:colId xmlns:a16="http://schemas.microsoft.com/office/drawing/2014/main" val="20000"/>
                    </a:ext>
                  </a:extLst>
                </a:gridCol>
              </a:tblGrid>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0"/>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Lack of teacher capacity and self-efficacy</a:t>
                      </a:r>
                      <a:endParaRPr sz="1500" u="none" strike="noStrike" cap="none"/>
                    </a:p>
                  </a:txBody>
                  <a:tcPr marL="121629" marR="121629" marT="60837" marB="60837"/>
                </a:tc>
                <a:extLst>
                  <a:ext uri="{0D108BD9-81ED-4DB2-BD59-A6C34878D82A}">
                    <a16:rowId xmlns:a16="http://schemas.microsoft.com/office/drawing/2014/main" val="10001"/>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2"/>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Lack of critical feedback from leadership team members </a:t>
                      </a:r>
                      <a:endParaRPr sz="1500" u="none" strike="noStrike" cap="none"/>
                    </a:p>
                  </a:txBody>
                  <a:tcPr marL="121629" marR="121629" marT="60837" marB="60837"/>
                </a:tc>
                <a:extLst>
                  <a:ext uri="{0D108BD9-81ED-4DB2-BD59-A6C34878D82A}">
                    <a16:rowId xmlns:a16="http://schemas.microsoft.com/office/drawing/2014/main" val="10003"/>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4"/>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Lack of effective monitoring systems </a:t>
                      </a:r>
                      <a:endParaRPr sz="1500" u="none" strike="noStrike" cap="none"/>
                    </a:p>
                  </a:txBody>
                  <a:tcPr marL="121629" marR="121629" marT="60837" marB="60837"/>
                </a:tc>
                <a:extLst>
                  <a:ext uri="{0D108BD9-81ED-4DB2-BD59-A6C34878D82A}">
                    <a16:rowId xmlns:a16="http://schemas.microsoft.com/office/drawing/2014/main" val="10005"/>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6"/>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Lack of data review</a:t>
                      </a:r>
                      <a:endParaRPr sz="1500" u="none" strike="noStrike" cap="none"/>
                    </a:p>
                  </a:txBody>
                  <a:tcPr marL="121629" marR="121629" marT="60837" marB="60837"/>
                </a:tc>
                <a:extLst>
                  <a:ext uri="{0D108BD9-81ED-4DB2-BD59-A6C34878D82A}">
                    <a16:rowId xmlns:a16="http://schemas.microsoft.com/office/drawing/2014/main" val="10007"/>
                  </a:ext>
                </a:extLst>
              </a:tr>
              <a:tr h="452524">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8"/>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Competing values and organizing priorities </a:t>
                      </a:r>
                      <a:endParaRPr sz="1500" u="none" strike="noStrike" cap="none"/>
                    </a:p>
                  </a:txBody>
                  <a:tcPr marL="121629" marR="121629" marT="60837" marB="60837"/>
                </a:tc>
                <a:extLst>
                  <a:ext uri="{0D108BD9-81ED-4DB2-BD59-A6C34878D82A}">
                    <a16:rowId xmlns:a16="http://schemas.microsoft.com/office/drawing/2014/main" val="10009"/>
                  </a:ext>
                </a:extLst>
              </a:tr>
            </a:tbl>
          </a:graphicData>
        </a:graphic>
      </p:graphicFrame>
      <p:graphicFrame>
        <p:nvGraphicFramePr>
          <p:cNvPr id="20" name="Google Shape;181;p4"/>
          <p:cNvGraphicFramePr/>
          <p:nvPr>
            <p:extLst>
              <p:ext uri="{D42A27DB-BD31-4B8C-83A1-F6EECF244321}">
                <p14:modId xmlns:p14="http://schemas.microsoft.com/office/powerpoint/2010/main" val="2353551718"/>
              </p:ext>
            </p:extLst>
          </p:nvPr>
        </p:nvGraphicFramePr>
        <p:xfrm>
          <a:off x="9742521" y="2355763"/>
          <a:ext cx="4865536" cy="6308329"/>
        </p:xfrm>
        <a:graphic>
          <a:graphicData uri="http://schemas.openxmlformats.org/drawingml/2006/table">
            <a:tbl>
              <a:tblPr firstRow="1" bandRow="1">
                <a:noFill/>
                <a:tableStyleId>{32E8394E-4F62-4970-B571-F9094A0E799A}</a:tableStyleId>
              </a:tblPr>
              <a:tblGrid>
                <a:gridCol w="4865536">
                  <a:extLst>
                    <a:ext uri="{9D8B030D-6E8A-4147-A177-3AD203B41FA5}">
                      <a16:colId xmlns:a16="http://schemas.microsoft.com/office/drawing/2014/main" val="20000"/>
                    </a:ext>
                  </a:extLst>
                </a:gridCol>
              </a:tblGrid>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0"/>
                  </a:ext>
                </a:extLst>
              </a:tr>
              <a:tr h="829253">
                <a:tc>
                  <a:txBody>
                    <a:bodyPr/>
                    <a:lstStyle/>
                    <a:p>
                      <a:pPr marL="0" marR="0" lvl="0" indent="0" algn="l">
                        <a:lnSpc>
                          <a:spcPct val="100000"/>
                        </a:lnSpc>
                        <a:spcBef>
                          <a:spcPts val="0"/>
                        </a:spcBef>
                        <a:spcAft>
                          <a:spcPts val="0"/>
                        </a:spcAft>
                        <a:buNone/>
                      </a:pPr>
                      <a:r>
                        <a:rPr lang="en-US" sz="1500" b="0" i="0" u="none" strike="noStrike" cap="none" noProof="0">
                          <a:latin typeface="Calibri"/>
                        </a:rPr>
                        <a:t>Parent belief systems around the importance of physically in school</a:t>
                      </a:r>
                      <a:endParaRPr/>
                    </a:p>
                  </a:txBody>
                  <a:tcPr marL="121629" marR="121629" marT="60837" marB="60837"/>
                </a:tc>
                <a:extLst>
                  <a:ext uri="{0D108BD9-81ED-4DB2-BD59-A6C34878D82A}">
                    <a16:rowId xmlns:a16="http://schemas.microsoft.com/office/drawing/2014/main" val="10001"/>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2"/>
                  </a:ext>
                </a:extLst>
              </a:tr>
              <a:tr h="829253">
                <a:tc>
                  <a:txBody>
                    <a:bodyPr/>
                    <a:lstStyle/>
                    <a:p>
                      <a:pPr marL="0" marR="0" lvl="0" indent="0" algn="l">
                        <a:lnSpc>
                          <a:spcPct val="100000"/>
                        </a:lnSpc>
                        <a:spcBef>
                          <a:spcPts val="0"/>
                        </a:spcBef>
                        <a:spcAft>
                          <a:spcPts val="0"/>
                        </a:spcAft>
                        <a:buNone/>
                      </a:pPr>
                      <a:r>
                        <a:rPr lang="en-US" sz="1500" b="0" i="0" u="none" strike="noStrike" cap="none" noProof="0">
                          <a:latin typeface="Calibri"/>
                        </a:rPr>
                        <a:t>Lack of connection from school stakeholders to express the importance of coming INTO the building </a:t>
                      </a:r>
                      <a:endParaRPr/>
                    </a:p>
                  </a:txBody>
                  <a:tcPr marL="121629" marR="121629" marT="60837" marB="60837"/>
                </a:tc>
                <a:extLst>
                  <a:ext uri="{0D108BD9-81ED-4DB2-BD59-A6C34878D82A}">
                    <a16:rowId xmlns:a16="http://schemas.microsoft.com/office/drawing/2014/main" val="10003"/>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4"/>
                  </a:ext>
                </a:extLst>
              </a:tr>
              <a:tr h="829253">
                <a:tc>
                  <a:txBody>
                    <a:bodyPr/>
                    <a:lstStyle/>
                    <a:p>
                      <a:pPr marL="0" marR="0" lvl="0" indent="0" algn="l">
                        <a:lnSpc>
                          <a:spcPct val="100000"/>
                        </a:lnSpc>
                        <a:spcBef>
                          <a:spcPts val="0"/>
                        </a:spcBef>
                        <a:spcAft>
                          <a:spcPts val="0"/>
                        </a:spcAft>
                        <a:buNone/>
                      </a:pPr>
                      <a:r>
                        <a:rPr lang="en-US" sz="1500" b="0" i="0" u="none" strike="noStrike" cap="none" noProof="0">
                          <a:latin typeface="Calibri"/>
                        </a:rPr>
                        <a:t>Not enough opportunities for parent involvement</a:t>
                      </a:r>
                      <a:endParaRPr/>
                    </a:p>
                  </a:txBody>
                  <a:tcPr marL="121629" marR="121629" marT="60837" marB="60837"/>
                </a:tc>
                <a:extLst>
                  <a:ext uri="{0D108BD9-81ED-4DB2-BD59-A6C34878D82A}">
                    <a16:rowId xmlns:a16="http://schemas.microsoft.com/office/drawing/2014/main" val="10005"/>
                  </a:ext>
                </a:extLst>
              </a:tr>
              <a:tr h="427385">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a:t>
                      </a:r>
                      <a:endParaRPr sz="1500" u="none" strike="noStrike" cap="none"/>
                    </a:p>
                  </a:txBody>
                  <a:tcPr marL="121629" marR="121629" marT="60837" marB="60837"/>
                </a:tc>
                <a:extLst>
                  <a:ext uri="{0D108BD9-81ED-4DB2-BD59-A6C34878D82A}">
                    <a16:rowId xmlns:a16="http://schemas.microsoft.com/office/drawing/2014/main" val="10006"/>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endParaRPr sz="1500" u="none" strike="noStrike" cap="none"/>
                    </a:p>
                  </a:txBody>
                  <a:tcPr marL="121629" marR="121629" marT="60837" marB="60837"/>
                </a:tc>
                <a:extLst>
                  <a:ext uri="{0D108BD9-81ED-4DB2-BD59-A6C34878D82A}">
                    <a16:rowId xmlns:a16="http://schemas.microsoft.com/office/drawing/2014/main" val="10007"/>
                  </a:ext>
                </a:extLst>
              </a:tr>
              <a:tr h="452524">
                <a:tc>
                  <a:txBody>
                    <a:bodyPr/>
                    <a:lstStyle/>
                    <a:p>
                      <a:pPr marL="0" marR="0" lvl="0" indent="0" algn="l" rtl="0">
                        <a:lnSpc>
                          <a:spcPct val="100000"/>
                        </a:lnSpc>
                        <a:spcBef>
                          <a:spcPts val="0"/>
                        </a:spcBef>
                        <a:spcAft>
                          <a:spcPts val="0"/>
                        </a:spcAft>
                        <a:buClr>
                          <a:srgbClr val="000000"/>
                        </a:buClr>
                        <a:buSzPts val="1000"/>
                        <a:buFont typeface="Arial"/>
                        <a:buNone/>
                      </a:pPr>
                      <a:r>
                        <a:rPr lang="en-US" sz="1500" u="none" strike="noStrike" cap="none"/>
                        <a:t>Why? </a:t>
                      </a:r>
                      <a:endParaRPr sz="1500" u="none" strike="noStrike" cap="none"/>
                    </a:p>
                  </a:txBody>
                  <a:tcPr marL="121629" marR="121629" marT="60837" marB="60837"/>
                </a:tc>
                <a:extLst>
                  <a:ext uri="{0D108BD9-81ED-4DB2-BD59-A6C34878D82A}">
                    <a16:rowId xmlns:a16="http://schemas.microsoft.com/office/drawing/2014/main" val="10008"/>
                  </a:ext>
                </a:extLst>
              </a:tr>
              <a:tr h="829253">
                <a:tc>
                  <a:txBody>
                    <a:bodyPr/>
                    <a:lstStyle/>
                    <a:p>
                      <a:pPr marL="0" marR="0" lvl="0" indent="0" algn="l" rtl="0">
                        <a:lnSpc>
                          <a:spcPct val="100000"/>
                        </a:lnSpc>
                        <a:spcBef>
                          <a:spcPts val="0"/>
                        </a:spcBef>
                        <a:spcAft>
                          <a:spcPts val="0"/>
                        </a:spcAft>
                        <a:buClr>
                          <a:srgbClr val="000000"/>
                        </a:buClr>
                        <a:buSzPts val="1000"/>
                        <a:buFont typeface="Arial"/>
                        <a:buNone/>
                      </a:pPr>
                      <a:endParaRPr sz="1500" u="none" strike="noStrike" cap="none"/>
                    </a:p>
                  </a:txBody>
                  <a:tcPr marL="121629" marR="121629" marT="60837" marB="60837"/>
                </a:tc>
                <a:extLst>
                  <a:ext uri="{0D108BD9-81ED-4DB2-BD59-A6C34878D82A}">
                    <a16:rowId xmlns:a16="http://schemas.microsoft.com/office/drawing/2014/main" val="10009"/>
                  </a:ext>
                </a:extLst>
              </a:tr>
            </a:tbl>
          </a:graphicData>
        </a:graphic>
      </p:graphicFrame>
      <p:sp>
        <p:nvSpPr>
          <p:cNvPr id="17" name="TextBox 16"/>
          <p:cNvSpPr txBox="1"/>
          <p:nvPr/>
        </p:nvSpPr>
        <p:spPr>
          <a:xfrm>
            <a:off x="6644430" y="1693956"/>
            <a:ext cx="1670001" cy="387798"/>
          </a:xfrm>
          <a:prstGeom prst="rect">
            <a:avLst/>
          </a:prstGeom>
          <a:noFill/>
        </p:spPr>
        <p:txBody>
          <a:bodyPr wrap="square" rtlCol="0">
            <a:spAutoFit/>
          </a:bodyPr>
          <a:lstStyle/>
          <a:p>
            <a:pPr algn="ctr"/>
            <a:r>
              <a:rPr lang="en-US">
                <a:hlinkClick r:id="rId4"/>
              </a:rPr>
              <a:t>Mapping Link</a:t>
            </a:r>
            <a:endParaRPr lang="en-US"/>
          </a:p>
        </p:txBody>
      </p:sp>
      <p:sp>
        <p:nvSpPr>
          <p:cNvPr id="18" name="TextBox 17"/>
          <p:cNvSpPr txBox="1"/>
          <p:nvPr/>
        </p:nvSpPr>
        <p:spPr>
          <a:xfrm>
            <a:off x="11480408" y="1699739"/>
            <a:ext cx="1670001" cy="387798"/>
          </a:xfrm>
          <a:prstGeom prst="rect">
            <a:avLst/>
          </a:prstGeom>
          <a:noFill/>
        </p:spPr>
        <p:txBody>
          <a:bodyPr wrap="square" rtlCol="0">
            <a:spAutoFit/>
          </a:bodyPr>
          <a:lstStyle/>
          <a:p>
            <a:pPr algn="ctr"/>
            <a:r>
              <a:rPr lang="en-US">
                <a:hlinkClick r:id="rId5"/>
              </a:rPr>
              <a:t>Mapping Link</a:t>
            </a:r>
            <a:endParaRPr lang="en-US"/>
          </a:p>
        </p:txBody>
      </p:sp>
    </p:spTree>
    <p:extLst>
      <p:ext uri="{BB962C8B-B14F-4D97-AF65-F5344CB8AC3E}">
        <p14:creationId xmlns:p14="http://schemas.microsoft.com/office/powerpoint/2010/main" val="3076363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5"/>
          <p:cNvSpPr/>
          <p:nvPr/>
        </p:nvSpPr>
        <p:spPr>
          <a:xfrm>
            <a:off x="0" y="50575"/>
            <a:ext cx="14630400" cy="573930"/>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sp>
        <p:nvSpPr>
          <p:cNvPr id="189" name="Google Shape;189;p5"/>
          <p:cNvSpPr/>
          <p:nvPr/>
        </p:nvSpPr>
        <p:spPr>
          <a:xfrm>
            <a:off x="13497262" y="143958"/>
            <a:ext cx="8735" cy="38716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190" name="Google Shape;190;p5"/>
          <p:cNvSpPr/>
          <p:nvPr/>
        </p:nvSpPr>
        <p:spPr>
          <a:xfrm>
            <a:off x="12336095" y="53159"/>
            <a:ext cx="1971900" cy="57372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Goals </a:t>
            </a:r>
            <a:endParaRPr sz="1680" b="1"/>
          </a:p>
        </p:txBody>
      </p:sp>
      <p:sp>
        <p:nvSpPr>
          <p:cNvPr id="191" name="Google Shape;191;p5"/>
          <p:cNvSpPr/>
          <p:nvPr/>
        </p:nvSpPr>
        <p:spPr>
          <a:xfrm>
            <a:off x="0" y="64270"/>
            <a:ext cx="4772124" cy="573930"/>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sz="2200">
              <a:solidFill>
                <a:schemeClr val="dk1"/>
              </a:solidFill>
            </a:endParaRPr>
          </a:p>
        </p:txBody>
      </p:sp>
      <p:graphicFrame>
        <p:nvGraphicFramePr>
          <p:cNvPr id="192" name="Google Shape;192;p5"/>
          <p:cNvGraphicFramePr/>
          <p:nvPr>
            <p:extLst>
              <p:ext uri="{D42A27DB-BD31-4B8C-83A1-F6EECF244321}">
                <p14:modId xmlns:p14="http://schemas.microsoft.com/office/powerpoint/2010/main" val="2687112877"/>
              </p:ext>
            </p:extLst>
          </p:nvPr>
        </p:nvGraphicFramePr>
        <p:xfrm>
          <a:off x="0" y="799955"/>
          <a:ext cx="14630400" cy="1352197"/>
        </p:xfrm>
        <a:graphic>
          <a:graphicData uri="http://schemas.openxmlformats.org/drawingml/2006/table">
            <a:tbl>
              <a:tblPr firstRow="1" bandRow="1">
                <a:noFill/>
                <a:tableStyleId>{BC3E87C6-ECFE-4A78-A2D8-87D8EB7C50EF}</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28062">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Our Overarching Needs</a:t>
                      </a:r>
                      <a:endParaRPr sz="1600" u="none" strike="noStrike" cap="none"/>
                    </a:p>
                  </a:txBody>
                  <a:tcPr marL="71995" marR="71995" marT="36015" marB="36015">
                    <a:lnB w="12700" cap="flat" cmpd="sng">
                      <a:solidFill>
                        <a:schemeClr val="lt1"/>
                      </a:solidFill>
                      <a:prstDash val="solid"/>
                      <a:round/>
                      <a:headEnd type="none" w="sm" len="sm"/>
                      <a:tailEnd type="none" w="sm" len="sm"/>
                    </a:lnB>
                    <a:solidFill>
                      <a:srgbClr val="0099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135">
                <a:tc>
                  <a:txBody>
                    <a:bodyPr/>
                    <a:lstStyle/>
                    <a:p>
                      <a:pPr marL="0" marR="0" lvl="0" indent="0" algn="ctr" rtl="0" eaLnBrk="1" fontAlgn="auto" latinLnBrk="0" hangingPunct="1">
                        <a:lnSpc>
                          <a:spcPct val="100000"/>
                        </a:lnSpc>
                        <a:spcBef>
                          <a:spcPts val="0"/>
                        </a:spcBef>
                        <a:spcAft>
                          <a:spcPts val="0"/>
                        </a:spcAft>
                        <a:buClr>
                          <a:schemeClr val="dk1"/>
                        </a:buClr>
                        <a:buSzPts val="1000"/>
                        <a:buFont typeface="Arial"/>
                        <a:buNone/>
                      </a:pPr>
                      <a:r>
                        <a:rPr lang="en-US" sz="1400" u="none" strike="noStrike" cap="none"/>
                        <a:t>Increase the ELA proficiency rates for our subgroups- particularly, Black students </a:t>
                      </a:r>
                    </a:p>
                    <a:p>
                      <a:pPr marL="0" marR="0" lvl="0" indent="0" algn="ctr" defTabSz="914400" rtl="0">
                        <a:lnSpc>
                          <a:spcPct val="100000"/>
                        </a:lnSpc>
                        <a:spcBef>
                          <a:spcPts val="0"/>
                        </a:spcBef>
                        <a:spcAft>
                          <a:spcPts val="0"/>
                        </a:spcAft>
                        <a:buSzPts val="1000"/>
                        <a:buFont typeface="Arial"/>
                        <a:buNone/>
                        <a:tabLst/>
                        <a:defRPr/>
                      </a:pPr>
                      <a:endParaRPr lang="en-US" sz="1400" u="none" strike="noStrike" cap="none"/>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40000"/>
                      </a:srgbClr>
                    </a:solidFill>
                  </a:tcPr>
                </a:tc>
                <a:tc>
                  <a:txBody>
                    <a:bodyPr/>
                    <a:lstStyle/>
                    <a:p>
                      <a:pPr marL="0" marR="0" lvl="0" indent="0" algn="ctr" rtl="0" eaLnBrk="1" fontAlgn="auto" latinLnBrk="0" hangingPunct="1">
                        <a:lnSpc>
                          <a:spcPct val="100000"/>
                        </a:lnSpc>
                        <a:spcBef>
                          <a:spcPts val="0"/>
                        </a:spcBef>
                        <a:spcAft>
                          <a:spcPts val="0"/>
                        </a:spcAft>
                        <a:buClr>
                          <a:schemeClr val="dk1"/>
                        </a:buClr>
                        <a:buSzPts val="1000"/>
                        <a:buFont typeface="Arial"/>
                        <a:buNone/>
                      </a:pPr>
                      <a:r>
                        <a:rPr lang="en-US" sz="1400" u="none" strike="noStrike" cap="none"/>
                        <a:t>Increase the Math proficiency rates for our subgroups- specifically. Black students </a:t>
                      </a:r>
                      <a:endParaRPr lang="en-US" sz="1400" u="none" strike="noStrike" cap="none" err="1"/>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9019"/>
                      </a:srgbClr>
                    </a:solidFill>
                  </a:tcPr>
                </a:tc>
                <a:tc>
                  <a:txBody>
                    <a:bodyPr/>
                    <a:lstStyle/>
                    <a:p>
                      <a:pPr marL="0" marR="0" lvl="0" indent="0" algn="ctr" rtl="0">
                        <a:lnSpc>
                          <a:spcPct val="100000"/>
                        </a:lnSpc>
                        <a:spcBef>
                          <a:spcPts val="0"/>
                        </a:spcBef>
                        <a:spcAft>
                          <a:spcPts val="0"/>
                        </a:spcAft>
                        <a:buClr>
                          <a:schemeClr val="dk1"/>
                        </a:buClr>
                        <a:buSzPts val="1000"/>
                        <a:buFont typeface="Arial"/>
                        <a:buNone/>
                      </a:pPr>
                      <a:r>
                        <a:rPr lang="en-US" sz="1400" u="none" strike="noStrike" cap="none"/>
                        <a:t>Decrease the number of chronically absent students </a:t>
                      </a:r>
                    </a:p>
                  </a:txBody>
                  <a:tcPr marL="71995" marR="71995" marT="36015" marB="3601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0000"/>
                      </a:srgbClr>
                    </a:solidFill>
                  </a:tcPr>
                </a:tc>
                <a:extLst>
                  <a:ext uri="{0D108BD9-81ED-4DB2-BD59-A6C34878D82A}">
                    <a16:rowId xmlns:a16="http://schemas.microsoft.com/office/drawing/2014/main" val="10001"/>
                  </a:ext>
                </a:extLst>
              </a:tr>
            </a:tbl>
          </a:graphicData>
        </a:graphic>
      </p:graphicFrame>
      <p:grpSp>
        <p:nvGrpSpPr>
          <p:cNvPr id="193" name="Google Shape;193;p5"/>
          <p:cNvGrpSpPr/>
          <p:nvPr/>
        </p:nvGrpSpPr>
        <p:grpSpPr>
          <a:xfrm>
            <a:off x="12916697" y="143958"/>
            <a:ext cx="391525" cy="389174"/>
            <a:chOff x="3798613" y="3080850"/>
            <a:chExt cx="372881" cy="370643"/>
          </a:xfrm>
        </p:grpSpPr>
        <p:sp>
          <p:nvSpPr>
            <p:cNvPr id="194" name="Google Shape;194;p5"/>
            <p:cNvSpPr/>
            <p:nvPr/>
          </p:nvSpPr>
          <p:spPr>
            <a:xfrm>
              <a:off x="3807306" y="3081992"/>
              <a:ext cx="364188" cy="369501"/>
            </a:xfrm>
            <a:prstGeom prst="ellipse">
              <a:avLst/>
            </a:prstGeom>
            <a:noFill/>
            <a:ln w="38100" cap="flat" cmpd="sng">
              <a:solidFill>
                <a:srgbClr val="A552D9"/>
              </a:solidFill>
              <a:prstDash val="solid"/>
              <a:round/>
              <a:headEnd type="none" w="sm" len="sm"/>
              <a:tailEnd type="none" w="sm" len="sm"/>
            </a:ln>
          </p:spPr>
          <p:txBody>
            <a:bodyPr spcFirstLastPara="1" wrap="square" lIns="127995" tIns="63980" rIns="127995" bIns="63980" anchor="ctr" anchorCtr="0">
              <a:noAutofit/>
            </a:bodyPr>
            <a:lstStyle/>
            <a:p>
              <a:pPr algn="ctr">
                <a:buSzPts val="1050"/>
              </a:pPr>
              <a:endParaRPr sz="1470">
                <a:solidFill>
                  <a:srgbClr val="FFFFFF"/>
                </a:solidFill>
              </a:endParaRPr>
            </a:p>
          </p:txBody>
        </p:sp>
        <p:sp>
          <p:nvSpPr>
            <p:cNvPr id="195" name="Google Shape;195;p5"/>
            <p:cNvSpPr/>
            <p:nvPr/>
          </p:nvSpPr>
          <p:spPr>
            <a:xfrm>
              <a:off x="3883331" y="3162965"/>
              <a:ext cx="203445" cy="206413"/>
            </a:xfrm>
            <a:prstGeom prst="ellipse">
              <a:avLst/>
            </a:prstGeom>
            <a:noFill/>
            <a:ln w="38100" cap="flat" cmpd="sng">
              <a:solidFill>
                <a:srgbClr val="A552D9"/>
              </a:solidFill>
              <a:prstDash val="solid"/>
              <a:round/>
              <a:headEnd type="none" w="sm" len="sm"/>
              <a:tailEnd type="none" w="sm" len="sm"/>
            </a:ln>
          </p:spPr>
          <p:txBody>
            <a:bodyPr spcFirstLastPara="1" wrap="square" lIns="127995" tIns="63980" rIns="127995" bIns="63980" anchor="ctr" anchorCtr="0">
              <a:noAutofit/>
            </a:bodyPr>
            <a:lstStyle/>
            <a:p>
              <a:pPr algn="ctr">
                <a:buSzPts val="1050"/>
              </a:pPr>
              <a:endParaRPr sz="1470">
                <a:solidFill>
                  <a:srgbClr val="FFFFFF"/>
                </a:solidFill>
              </a:endParaRPr>
            </a:p>
          </p:txBody>
        </p:sp>
        <p:cxnSp>
          <p:nvCxnSpPr>
            <p:cNvPr id="196" name="Google Shape;196;p5"/>
            <p:cNvCxnSpPr/>
            <p:nvPr/>
          </p:nvCxnSpPr>
          <p:spPr>
            <a:xfrm>
              <a:off x="3798613" y="3080850"/>
              <a:ext cx="210209" cy="197407"/>
            </a:xfrm>
            <a:prstGeom prst="straightConnector1">
              <a:avLst/>
            </a:prstGeom>
            <a:noFill/>
            <a:ln w="28575" cap="flat" cmpd="sng">
              <a:solidFill>
                <a:srgbClr val="A552D9"/>
              </a:solidFill>
              <a:prstDash val="solid"/>
              <a:round/>
              <a:headEnd type="none" w="sm" len="sm"/>
              <a:tailEnd type="triangle" w="med" len="med"/>
            </a:ln>
          </p:spPr>
        </p:cxnSp>
      </p:grpSp>
      <p:graphicFrame>
        <p:nvGraphicFramePr>
          <p:cNvPr id="197" name="Google Shape;197;p5"/>
          <p:cNvGraphicFramePr/>
          <p:nvPr>
            <p:extLst>
              <p:ext uri="{D42A27DB-BD31-4B8C-83A1-F6EECF244321}">
                <p14:modId xmlns:p14="http://schemas.microsoft.com/office/powerpoint/2010/main" val="3497832442"/>
              </p:ext>
            </p:extLst>
          </p:nvPr>
        </p:nvGraphicFramePr>
        <p:xfrm>
          <a:off x="0" y="8409848"/>
          <a:ext cx="14630400" cy="2562952"/>
        </p:xfrm>
        <a:graphic>
          <a:graphicData uri="http://schemas.openxmlformats.org/drawingml/2006/table">
            <a:tbl>
              <a:tblPr firstRow="1" bandRow="1">
                <a:noFill/>
                <a:tableStyleId>{BC3E87C6-ECFE-4A78-A2D8-87D8EB7C50EF}</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484266">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t>Progress Monitoring Measures</a:t>
                      </a:r>
                      <a:endParaRPr sz="1600" u="none" strike="noStrike" cap="none"/>
                    </a:p>
                  </a:txBody>
                  <a:tcPr marL="71995" marR="71995" marT="36015" marB="36015">
                    <a:solidFill>
                      <a:schemeClr val="dk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78686">
                <a:tc>
                  <a:txBody>
                    <a:bodyPr/>
                    <a:lstStyle/>
                    <a:p>
                      <a:pPr marL="457200" marR="0" lvl="0" indent="-228600" algn="l" rtl="0">
                        <a:lnSpc>
                          <a:spcPct val="100000"/>
                        </a:lnSpc>
                        <a:spcBef>
                          <a:spcPts val="0"/>
                        </a:spcBef>
                        <a:spcAft>
                          <a:spcPts val="0"/>
                        </a:spcAft>
                        <a:buClr>
                          <a:srgbClr val="000000"/>
                        </a:buClr>
                        <a:buSzPts val="1000"/>
                        <a:buFont typeface="Arial"/>
                        <a:buNone/>
                      </a:pPr>
                      <a:r>
                        <a:rPr lang="en-US" sz="1400" u="none" strike="noStrike" cap="none"/>
                        <a:t>Fall MAP </a:t>
                      </a:r>
                    </a:p>
                    <a:p>
                      <a:pPr marL="457200" marR="0" lvl="0" indent="-228600" algn="l">
                        <a:lnSpc>
                          <a:spcPct val="100000"/>
                        </a:lnSpc>
                        <a:spcBef>
                          <a:spcPts val="0"/>
                        </a:spcBef>
                        <a:spcAft>
                          <a:spcPts val="0"/>
                        </a:spcAft>
                        <a:buSzPts val="1000"/>
                        <a:buFont typeface="Arial"/>
                        <a:buNone/>
                      </a:pPr>
                      <a:r>
                        <a:rPr lang="en-US" sz="1400" u="none" strike="noStrike" cap="none"/>
                        <a:t>Winter MAP</a:t>
                      </a:r>
                    </a:p>
                    <a:p>
                      <a:pPr marL="457200" marR="0" lvl="0" indent="-228600" algn="l">
                        <a:lnSpc>
                          <a:spcPct val="100000"/>
                        </a:lnSpc>
                        <a:spcBef>
                          <a:spcPts val="0"/>
                        </a:spcBef>
                        <a:spcAft>
                          <a:spcPts val="0"/>
                        </a:spcAft>
                        <a:buSzPts val="1000"/>
                        <a:buFont typeface="Arial"/>
                        <a:buNone/>
                      </a:pPr>
                      <a:r>
                        <a:rPr lang="en-US" sz="1400" u="none" strike="noStrike" cap="none"/>
                        <a:t>Spring MAP</a:t>
                      </a:r>
                    </a:p>
                  </a:txBody>
                  <a:tcPr marL="71995" marR="71995" marT="36015" marB="36015" anchor="ctr">
                    <a:solidFill>
                      <a:srgbClr val="990099">
                        <a:alpha val="40000"/>
                      </a:srgbClr>
                    </a:solidFill>
                  </a:tcPr>
                </a:tc>
                <a:tc>
                  <a:txBody>
                    <a:bodyPr/>
                    <a:lstStyle/>
                    <a:p>
                      <a:pPr marL="457200" marR="0" lvl="0" indent="-228600" algn="l">
                        <a:lnSpc>
                          <a:spcPct val="100000"/>
                        </a:lnSpc>
                        <a:spcBef>
                          <a:spcPts val="0"/>
                        </a:spcBef>
                        <a:spcAft>
                          <a:spcPts val="0"/>
                        </a:spcAft>
                        <a:buNone/>
                      </a:pPr>
                      <a:r>
                        <a:rPr lang="en-US" sz="1400" b="0" i="0" u="none" strike="noStrike" cap="none" noProof="0">
                          <a:latin typeface="Calibri"/>
                        </a:rPr>
                        <a:t>Fall MAP </a:t>
                      </a:r>
                    </a:p>
                    <a:p>
                      <a:pPr marL="457200" marR="0" lvl="0" indent="-228600" algn="l">
                        <a:lnSpc>
                          <a:spcPct val="100000"/>
                        </a:lnSpc>
                        <a:spcBef>
                          <a:spcPts val="0"/>
                        </a:spcBef>
                        <a:spcAft>
                          <a:spcPts val="0"/>
                        </a:spcAft>
                        <a:buNone/>
                      </a:pPr>
                      <a:r>
                        <a:rPr lang="en-US" sz="1400" b="0" i="0" u="none" strike="noStrike" cap="none" noProof="0">
                          <a:latin typeface="Calibri"/>
                        </a:rPr>
                        <a:t>Winter MAP</a:t>
                      </a:r>
                    </a:p>
                    <a:p>
                      <a:pPr marL="457200" marR="0" lvl="0" indent="-228600" algn="l">
                        <a:lnSpc>
                          <a:spcPct val="100000"/>
                        </a:lnSpc>
                        <a:spcBef>
                          <a:spcPts val="0"/>
                        </a:spcBef>
                        <a:spcAft>
                          <a:spcPts val="0"/>
                        </a:spcAft>
                        <a:buNone/>
                      </a:pPr>
                      <a:r>
                        <a:rPr lang="en-US" sz="1400" b="0" i="0" u="none" strike="noStrike" cap="none" noProof="0">
                          <a:latin typeface="Calibri"/>
                        </a:rPr>
                        <a:t>Spring MAP</a:t>
                      </a:r>
                      <a:endParaRPr/>
                    </a:p>
                  </a:txBody>
                  <a:tcPr marL="71995" marR="71995" marT="36015" marB="36015" anchor="ctr">
                    <a:solidFill>
                      <a:srgbClr val="990099">
                        <a:alpha val="29019"/>
                      </a:srgbClr>
                    </a:solidFill>
                  </a:tcPr>
                </a:tc>
                <a:tc>
                  <a:txBody>
                    <a:bodyPr/>
                    <a:lstStyle/>
                    <a:p>
                      <a:pPr marL="457200" marR="0" lvl="0" indent="-228600" algn="l" rtl="0">
                        <a:lnSpc>
                          <a:spcPct val="100000"/>
                        </a:lnSpc>
                        <a:spcBef>
                          <a:spcPts val="0"/>
                        </a:spcBef>
                        <a:spcAft>
                          <a:spcPts val="0"/>
                        </a:spcAft>
                        <a:buClr>
                          <a:srgbClr val="000000"/>
                        </a:buClr>
                        <a:buSzPts val="1000"/>
                        <a:buFont typeface="Arial"/>
                        <a:buNone/>
                      </a:pPr>
                      <a:r>
                        <a:rPr lang="en-US" sz="1400" u="none" strike="noStrike" cap="none"/>
                        <a:t>Chronic Absenteeism Rate- Bi-weekly check ins</a:t>
                      </a:r>
                    </a:p>
                  </a:txBody>
                  <a:tcPr marL="71995" marR="71995" marT="36015" marB="36015" anchor="ctr">
                    <a:solidFill>
                      <a:srgbClr val="990099">
                        <a:alpha val="20000"/>
                      </a:srgbClr>
                    </a:solidFill>
                  </a:tcPr>
                </a:tc>
                <a:extLst>
                  <a:ext uri="{0D108BD9-81ED-4DB2-BD59-A6C34878D82A}">
                    <a16:rowId xmlns:a16="http://schemas.microsoft.com/office/drawing/2014/main" val="10001"/>
                  </a:ext>
                </a:extLst>
              </a:tr>
            </a:tbl>
          </a:graphicData>
        </a:graphic>
      </p:graphicFrame>
      <p:graphicFrame>
        <p:nvGraphicFramePr>
          <p:cNvPr id="198" name="Google Shape;198;p5"/>
          <p:cNvGraphicFramePr/>
          <p:nvPr>
            <p:extLst>
              <p:ext uri="{D42A27DB-BD31-4B8C-83A1-F6EECF244321}">
                <p14:modId xmlns:p14="http://schemas.microsoft.com/office/powerpoint/2010/main" val="485744674"/>
              </p:ext>
            </p:extLst>
          </p:nvPr>
        </p:nvGraphicFramePr>
        <p:xfrm>
          <a:off x="0" y="2740147"/>
          <a:ext cx="14630400" cy="2545472"/>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480963">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latin typeface="Arial"/>
                          <a:ea typeface="Arial"/>
                          <a:cs typeface="Arial"/>
                          <a:sym typeface="Arial"/>
                        </a:rPr>
                        <a:t>SMART Goals (Elementary/Middle School)</a:t>
                      </a:r>
                      <a:endParaRPr sz="1600" u="none" strike="noStrike" cap="none">
                        <a:latin typeface="Arial"/>
                        <a:ea typeface="Arial"/>
                        <a:cs typeface="Arial"/>
                        <a:sym typeface="Arial"/>
                      </a:endParaRPr>
                    </a:p>
                  </a:txBody>
                  <a:tcPr marL="71995" marR="71995" marT="36015" marB="36015">
                    <a:lnB w="12700" cap="flat" cmpd="sng">
                      <a:solidFill>
                        <a:srgbClr val="FFFFFF"/>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64509">
                <a:tc>
                  <a:txBody>
                    <a:bodyPr/>
                    <a:lstStyle/>
                    <a:p>
                      <a:pPr marL="0" marR="0" lvl="0" indent="0" algn="ctr" rtl="0">
                        <a:lnSpc>
                          <a:spcPct val="123809"/>
                        </a:lnSpc>
                        <a:spcBef>
                          <a:spcPts val="0"/>
                        </a:spcBef>
                        <a:spcAft>
                          <a:spcPts val="0"/>
                        </a:spcAft>
                        <a:buClr>
                          <a:srgbClr val="000000"/>
                        </a:buClr>
                        <a:buSzPts val="1050"/>
                        <a:buFont typeface="Arial"/>
                        <a:buNone/>
                      </a:pPr>
                      <a:r>
                        <a:rPr lang="en-US" sz="1500" b="1" u="none" strike="noStrike" cap="none">
                          <a:solidFill>
                            <a:srgbClr val="000000"/>
                          </a:solidFill>
                          <a:latin typeface="Arial"/>
                          <a:ea typeface="Arial"/>
                          <a:cs typeface="Arial"/>
                        </a:rPr>
                        <a:t>By May 2023, Increase ELA proficiency and above by 5% from our current  23% proficient and above to 28% proficient as indicated on EOY GMAS. </a:t>
                      </a:r>
                      <a:endParaRPr sz="1500" b="1" u="none" strike="noStrike" cap="none">
                        <a:solidFill>
                          <a:srgbClr val="000000"/>
                        </a:solidFill>
                        <a:latin typeface="Arial"/>
                        <a:ea typeface="Arial"/>
                        <a:cs typeface="Arial"/>
                        <a:sym typeface="Arial"/>
                      </a:endParaRPr>
                    </a:p>
                  </a:txBody>
                  <a:tcPr marL="71995" marR="71995" marT="36015" marB="36015"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40000"/>
                      </a:srgbClr>
                    </a:solidFill>
                  </a:tcPr>
                </a:tc>
                <a:tc>
                  <a:txBody>
                    <a:bodyPr/>
                    <a:lstStyle/>
                    <a:p>
                      <a:pPr marL="0" marR="0" lvl="0" indent="0" algn="ctr">
                        <a:lnSpc>
                          <a:spcPct val="123808"/>
                        </a:lnSpc>
                        <a:spcBef>
                          <a:spcPts val="0"/>
                        </a:spcBef>
                        <a:spcAft>
                          <a:spcPts val="0"/>
                        </a:spcAft>
                        <a:buNone/>
                      </a:pPr>
                      <a:r>
                        <a:rPr lang="en-US" sz="1500" b="1" i="0" u="none" strike="noStrike" cap="none" noProof="0">
                          <a:solidFill>
                            <a:srgbClr val="000000"/>
                          </a:solidFill>
                          <a:latin typeface="Arial"/>
                        </a:rPr>
                        <a:t>By May 2023, increase Math  proficiency and above by 5% from our current  17% proficient and above to 22% proficient and above as indicated on EOY GMAS. </a:t>
                      </a:r>
                      <a:endParaRPr>
                        <a:sym typeface="Arial"/>
                      </a:endParaRPr>
                    </a:p>
                  </a:txBody>
                  <a:tcPr marL="71995" marR="71995" marT="36015" marB="36015"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29019"/>
                      </a:srgbClr>
                    </a:solidFill>
                  </a:tcPr>
                </a:tc>
                <a:tc>
                  <a:txBody>
                    <a:bodyPr/>
                    <a:lstStyle/>
                    <a:p>
                      <a:pPr marL="0" marR="0" lvl="0" indent="0" algn="ctr">
                        <a:lnSpc>
                          <a:spcPct val="100000"/>
                        </a:lnSpc>
                        <a:spcBef>
                          <a:spcPts val="0"/>
                        </a:spcBef>
                        <a:spcAft>
                          <a:spcPts val="0"/>
                        </a:spcAft>
                        <a:buNone/>
                      </a:pPr>
                      <a:r>
                        <a:rPr lang="en-US" sz="1500" b="1" i="0" u="none" strike="noStrike" cap="none" noProof="0">
                          <a:solidFill>
                            <a:srgbClr val="000000"/>
                          </a:solidFill>
                          <a:latin typeface="Arial"/>
                        </a:rPr>
                        <a:t>By May 2023, our percentage of students meeting CCRPI criteria will increase from 53.6% to 58.3%  as indicated on APS graphs and infinite campus.</a:t>
                      </a:r>
                      <a:endParaRPr sz="1500" b="1" i="0" u="none" strike="noStrike" cap="none" noProof="0">
                        <a:solidFill>
                          <a:srgbClr val="000000"/>
                        </a:solidFill>
                        <a:latin typeface="Arial"/>
                        <a:sym typeface="Arial"/>
                      </a:endParaRPr>
                    </a:p>
                  </a:txBody>
                  <a:tcPr marL="71995" marR="71995" marT="36015" marB="36015"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20000"/>
                      </a:srgbClr>
                    </a:solidFill>
                  </a:tcPr>
                </a:tc>
                <a:extLst>
                  <a:ext uri="{0D108BD9-81ED-4DB2-BD59-A6C34878D82A}">
                    <a16:rowId xmlns:a16="http://schemas.microsoft.com/office/drawing/2014/main" val="10001"/>
                  </a:ext>
                </a:extLst>
              </a:tr>
            </a:tbl>
          </a:graphicData>
        </a:graphic>
      </p:graphicFrame>
      <p:graphicFrame>
        <p:nvGraphicFramePr>
          <p:cNvPr id="199" name="Google Shape;199;p5"/>
          <p:cNvGraphicFramePr/>
          <p:nvPr>
            <p:extLst>
              <p:ext uri="{D42A27DB-BD31-4B8C-83A1-F6EECF244321}">
                <p14:modId xmlns:p14="http://schemas.microsoft.com/office/powerpoint/2010/main" val="3926618884"/>
              </p:ext>
            </p:extLst>
          </p:nvPr>
        </p:nvGraphicFramePr>
        <p:xfrm>
          <a:off x="0" y="5555250"/>
          <a:ext cx="14630400" cy="2584967"/>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28062">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600" u="none" strike="noStrike" cap="none">
                          <a:latin typeface="Arial"/>
                          <a:ea typeface="Arial"/>
                          <a:cs typeface="Arial"/>
                          <a:sym typeface="Arial"/>
                        </a:rPr>
                        <a:t>SMART Goals (High School)</a:t>
                      </a:r>
                      <a:endParaRPr sz="1600" u="none" strike="noStrike" cap="none">
                        <a:latin typeface="Arial"/>
                        <a:ea typeface="Arial"/>
                        <a:cs typeface="Arial"/>
                        <a:sym typeface="Arial"/>
                      </a:endParaRPr>
                    </a:p>
                  </a:txBody>
                  <a:tcPr marL="71995" marR="71995" marT="36015" marB="3601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256905">
                <a:tc>
                  <a:txBody>
                    <a:bodyPr/>
                    <a:lstStyle/>
                    <a:p>
                      <a:pPr marL="0" marR="0" lvl="0" indent="0" algn="ctr" rtl="0">
                        <a:lnSpc>
                          <a:spcPct val="115000"/>
                        </a:lnSpc>
                        <a:spcBef>
                          <a:spcPts val="0"/>
                        </a:spcBef>
                        <a:spcAft>
                          <a:spcPts val="0"/>
                        </a:spcAft>
                        <a:buClr>
                          <a:srgbClr val="000000"/>
                        </a:buClr>
                        <a:buSzPts val="1100"/>
                        <a:buFont typeface="Arial"/>
                        <a:buNone/>
                      </a:pPr>
                      <a:endParaRPr sz="1500" b="1" u="none" strike="noStrike" cap="none">
                        <a:latin typeface="Arial"/>
                        <a:ea typeface="Arial"/>
                        <a:cs typeface="Arial"/>
                        <a:sym typeface="Arial"/>
                      </a:endParaRPr>
                    </a:p>
                  </a:txBody>
                  <a:tcPr marL="71995" marR="71995" marT="36015" marB="36015" anchor="ctr">
                    <a:solidFill>
                      <a:srgbClr val="990099">
                        <a:alpha val="40000"/>
                      </a:srgbClr>
                    </a:solidFill>
                  </a:tcPr>
                </a:tc>
                <a:tc>
                  <a:txBody>
                    <a:bodyPr/>
                    <a:lstStyle/>
                    <a:p>
                      <a:pPr marL="0" marR="0" lvl="0" indent="0" algn="ctr" rtl="0">
                        <a:lnSpc>
                          <a:spcPct val="115000"/>
                        </a:lnSpc>
                        <a:spcBef>
                          <a:spcPts val="0"/>
                        </a:spcBef>
                        <a:spcAft>
                          <a:spcPts val="0"/>
                        </a:spcAft>
                        <a:buClr>
                          <a:srgbClr val="000000"/>
                        </a:buClr>
                        <a:buSzPts val="1100"/>
                        <a:buFont typeface="Arial"/>
                        <a:buNone/>
                      </a:pPr>
                      <a:endParaRPr sz="1200" b="1" u="none" strike="noStrike" cap="none">
                        <a:latin typeface="Arial"/>
                        <a:ea typeface="Arial"/>
                        <a:cs typeface="Arial"/>
                        <a:sym typeface="Arial"/>
                      </a:endParaRPr>
                    </a:p>
                  </a:txBody>
                  <a:tcPr marL="71995" marR="71995" marT="36015" marB="36015" anchor="ctr">
                    <a:solidFill>
                      <a:srgbClr val="990099">
                        <a:alpha val="29019"/>
                      </a:srgbClr>
                    </a:solidFill>
                  </a:tcPr>
                </a:tc>
                <a:tc>
                  <a:txBody>
                    <a:bodyPr/>
                    <a:lstStyle/>
                    <a:p>
                      <a:pPr marL="0" marR="0" lvl="0" indent="0" algn="ctr" rtl="0">
                        <a:lnSpc>
                          <a:spcPct val="100000"/>
                        </a:lnSpc>
                        <a:spcBef>
                          <a:spcPts val="0"/>
                        </a:spcBef>
                        <a:spcAft>
                          <a:spcPts val="0"/>
                        </a:spcAft>
                        <a:buClr>
                          <a:srgbClr val="000000"/>
                        </a:buClr>
                        <a:buSzPts val="1050"/>
                        <a:buFont typeface="Arial"/>
                        <a:buNone/>
                      </a:pPr>
                      <a:endParaRPr sz="1500" b="1" u="none" strike="noStrike" cap="none">
                        <a:latin typeface="Arial"/>
                        <a:ea typeface="Arial"/>
                        <a:cs typeface="Arial"/>
                        <a:sym typeface="Arial"/>
                      </a:endParaRPr>
                    </a:p>
                  </a:txBody>
                  <a:tcPr marL="71995" marR="71995" marT="36015" marB="36015" anchor="ctr">
                    <a:solidFill>
                      <a:srgbClr val="990099">
                        <a:alpha val="20000"/>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6"/>
          <p:cNvSpPr/>
          <p:nvPr/>
        </p:nvSpPr>
        <p:spPr>
          <a:xfrm>
            <a:off x="0" y="103929"/>
            <a:ext cx="14630400" cy="504099"/>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r>
              <a:rPr lang="en-US" sz="1850">
                <a:solidFill>
                  <a:schemeClr val="lt1"/>
                </a:solidFill>
              </a:rPr>
              <a:t>TT</a:t>
            </a:r>
            <a:endParaRPr sz="1890">
              <a:solidFill>
                <a:schemeClr val="lt1"/>
              </a:solidFill>
            </a:endParaRPr>
          </a:p>
        </p:txBody>
      </p:sp>
      <p:sp>
        <p:nvSpPr>
          <p:cNvPr id="205" name="Google Shape;205;p6"/>
          <p:cNvSpPr/>
          <p:nvPr/>
        </p:nvSpPr>
        <p:spPr>
          <a:xfrm>
            <a:off x="11542814" y="51232"/>
            <a:ext cx="8735" cy="38716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206" name="Google Shape;206;p6"/>
          <p:cNvSpPr/>
          <p:nvPr/>
        </p:nvSpPr>
        <p:spPr>
          <a:xfrm>
            <a:off x="11787370" y="8679"/>
            <a:ext cx="1453200" cy="57372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Action Plans</a:t>
            </a:r>
            <a:endParaRPr sz="1680" b="1"/>
          </a:p>
        </p:txBody>
      </p:sp>
      <p:sp>
        <p:nvSpPr>
          <p:cNvPr id="207" name="Google Shape;207;p6"/>
          <p:cNvSpPr/>
          <p:nvPr/>
        </p:nvSpPr>
        <p:spPr>
          <a:xfrm>
            <a:off x="243630" y="47671"/>
            <a:ext cx="5442894" cy="561274"/>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sz="2200"/>
          </a:p>
        </p:txBody>
      </p:sp>
      <p:grpSp>
        <p:nvGrpSpPr>
          <p:cNvPr id="208" name="Google Shape;208;p6"/>
          <p:cNvGrpSpPr/>
          <p:nvPr/>
        </p:nvGrpSpPr>
        <p:grpSpPr>
          <a:xfrm>
            <a:off x="10807462" y="136186"/>
            <a:ext cx="517001" cy="398041"/>
            <a:chOff x="8092231" y="1622475"/>
            <a:chExt cx="307997" cy="237107"/>
          </a:xfrm>
        </p:grpSpPr>
        <p:sp>
          <p:nvSpPr>
            <p:cNvPr id="209" name="Google Shape;209;p6"/>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sp>
          <p:nvSpPr>
            <p:cNvPr id="210" name="Google Shape;210;p6"/>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grpSp>
      <p:graphicFrame>
        <p:nvGraphicFramePr>
          <p:cNvPr id="211" name="Google Shape;211;p6"/>
          <p:cNvGraphicFramePr/>
          <p:nvPr>
            <p:extLst>
              <p:ext uri="{D42A27DB-BD31-4B8C-83A1-F6EECF244321}">
                <p14:modId xmlns:p14="http://schemas.microsoft.com/office/powerpoint/2010/main" val="407121571"/>
              </p:ext>
            </p:extLst>
          </p:nvPr>
        </p:nvGraphicFramePr>
        <p:xfrm>
          <a:off x="0" y="1981357"/>
          <a:ext cx="14630396" cy="4474467"/>
        </p:xfrm>
        <a:graphic>
          <a:graphicData uri="http://schemas.openxmlformats.org/drawingml/2006/table">
            <a:tbl>
              <a:tblPr firstRow="1" bandRow="1">
                <a:noFill/>
                <a:tableStyleId>{FCD9606F-1C79-4CFE-8E86-92C3EED076F4}</a:tableStyleId>
              </a:tblPr>
              <a:tblGrid>
                <a:gridCol w="3959144">
                  <a:extLst>
                    <a:ext uri="{9D8B030D-6E8A-4147-A177-3AD203B41FA5}">
                      <a16:colId xmlns:a16="http://schemas.microsoft.com/office/drawing/2014/main" val="20000"/>
                    </a:ext>
                  </a:extLst>
                </a:gridCol>
                <a:gridCol w="1834705">
                  <a:extLst>
                    <a:ext uri="{9D8B030D-6E8A-4147-A177-3AD203B41FA5}">
                      <a16:colId xmlns:a16="http://schemas.microsoft.com/office/drawing/2014/main" val="20001"/>
                    </a:ext>
                  </a:extLst>
                </a:gridCol>
                <a:gridCol w="1719798">
                  <a:extLst>
                    <a:ext uri="{9D8B030D-6E8A-4147-A177-3AD203B41FA5}">
                      <a16:colId xmlns:a16="http://schemas.microsoft.com/office/drawing/2014/main" val="20002"/>
                    </a:ext>
                  </a:extLst>
                </a:gridCol>
                <a:gridCol w="3774753">
                  <a:extLst>
                    <a:ext uri="{9D8B030D-6E8A-4147-A177-3AD203B41FA5}">
                      <a16:colId xmlns:a16="http://schemas.microsoft.com/office/drawing/2014/main" val="20003"/>
                    </a:ext>
                  </a:extLst>
                </a:gridCol>
                <a:gridCol w="1670998">
                  <a:extLst>
                    <a:ext uri="{9D8B030D-6E8A-4147-A177-3AD203B41FA5}">
                      <a16:colId xmlns:a16="http://schemas.microsoft.com/office/drawing/2014/main" val="20004"/>
                    </a:ext>
                  </a:extLst>
                </a:gridCol>
                <a:gridCol w="1670998">
                  <a:extLst>
                    <a:ext uri="{9D8B030D-6E8A-4147-A177-3AD203B41FA5}">
                      <a16:colId xmlns:a16="http://schemas.microsoft.com/office/drawing/2014/main" val="995562838"/>
                    </a:ext>
                  </a:extLst>
                </a:gridCol>
              </a:tblGrid>
              <a:tr h="1072787">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1) Create and implement plan for monitoring ELA instruction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Admin Team (P, AP, IC, IBC)</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July 2022-Ongoing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(IRA Mini-Lesson, GR, Writing) Rubrics </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Kickup feedback forms </a:t>
                      </a:r>
                    </a:p>
                    <a:p>
                      <a:pPr marL="0" marR="0" lvl="0" indent="0" algn="ctr">
                        <a:lnSpc>
                          <a:spcPct val="100000"/>
                        </a:lnSpc>
                        <a:spcBef>
                          <a:spcPts val="0"/>
                        </a:spcBef>
                        <a:spcAft>
                          <a:spcPts val="0"/>
                        </a:spcAft>
                        <a:buSzPts val="800"/>
                        <a:buFont typeface="Arial"/>
                        <a:buNone/>
                      </a:pPr>
                      <a:endParaRPr lang="en-US" sz="1200" b="0" i="0" u="none" strike="noStrike" cap="none">
                        <a:solidFill>
                          <a:schemeClr val="dk1"/>
                        </a:solidFill>
                        <a:latin typeface="Calibri"/>
                        <a:ea typeface="Calibri"/>
                        <a:cs typeface="Calibri"/>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Wingdings" panose="05000000000000000000" pitchFamily="2" charset="2"/>
                        <a:buNone/>
                      </a:pPr>
                      <a:r>
                        <a:rPr lang="en-US" sz="1200" b="0" i="0" u="none" strike="noStrike" cap="none">
                          <a:solidFill>
                            <a:schemeClr val="dk1"/>
                          </a:solidFill>
                          <a:latin typeface="Calibri"/>
                          <a:ea typeface="Calibri"/>
                          <a:cs typeface="Calibri"/>
                        </a:rPr>
                        <a:t>               </a:t>
                      </a:r>
                      <a:endParaRPr lang="en-US"/>
                    </a:p>
                    <a:p>
                      <a:pPr marL="0" marR="0" lvl="0" indent="0" algn="l">
                        <a:lnSpc>
                          <a:spcPct val="100000"/>
                        </a:lnSpc>
                        <a:spcBef>
                          <a:spcPts val="0"/>
                        </a:spcBef>
                        <a:spcAft>
                          <a:spcPts val="0"/>
                        </a:spcAft>
                        <a:buSzPts val="800"/>
                        <a:buFont typeface="Wingdings" panose="05000000000000000000" pitchFamily="2" charset="2"/>
                        <a:buNone/>
                      </a:pPr>
                      <a:r>
                        <a:rPr lang="en-US" sz="1200" b="0" i="0" u="none" strike="noStrike" cap="none">
                          <a:solidFill>
                            <a:schemeClr val="dk1"/>
                          </a:solidFill>
                          <a:latin typeface="Calibri"/>
                          <a:ea typeface="Calibri"/>
                          <a:cs typeface="Calibri"/>
                        </a:rPr>
                        <a:t>                   C &amp; I </a:t>
                      </a:r>
                    </a:p>
                    <a:p>
                      <a:pPr marL="0" marR="0" lvl="0" indent="0" algn="l">
                        <a:lnSpc>
                          <a:spcPct val="100000"/>
                        </a:lnSpc>
                        <a:spcBef>
                          <a:spcPts val="0"/>
                        </a:spcBef>
                        <a:spcAft>
                          <a:spcPts val="0"/>
                        </a:spcAft>
                        <a:buSzPts val="800"/>
                        <a:buFont typeface="Wingdings" panose="05000000000000000000" pitchFamily="2" charset="2"/>
                        <a:buNone/>
                      </a:pPr>
                      <a:endParaRPr lang="en-US" sz="1200" b="0" i="0" u="none" strike="noStrike" cap="none">
                        <a:solidFill>
                          <a:schemeClr val="dk1"/>
                        </a:solidFill>
                        <a:latin typeface="Calibri"/>
                        <a:ea typeface="Calibri"/>
                        <a:cs typeface="Calibri"/>
                      </a:endParaRPr>
                    </a:p>
                  </a:txBody>
                  <a:tcPr marL="48020" marR="48020" marT="48020" marB="48020"/>
                </a:tc>
                <a:extLst>
                  <a:ext uri="{0D108BD9-81ED-4DB2-BD59-A6C34878D82A}">
                    <a16:rowId xmlns:a16="http://schemas.microsoft.com/office/drawing/2014/main" val="10001"/>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2) Create and implement a plan for data review and next steps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Admin Team (P, AP, IC, IBC, SELT)</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DDI Protocol </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Small group planning page </a:t>
                      </a:r>
                    </a:p>
                    <a:p>
                      <a:pPr marL="0" marR="0" lvl="0" indent="0" algn="ctr">
                        <a:lnSpc>
                          <a:spcPct val="100000"/>
                        </a:lnSpc>
                        <a:spcBef>
                          <a:spcPts val="0"/>
                        </a:spcBef>
                        <a:spcAft>
                          <a:spcPts val="0"/>
                        </a:spcAft>
                        <a:buSzPts val="800"/>
                        <a:buFont typeface="Arial"/>
                        <a:buNone/>
                      </a:pPr>
                      <a:endParaRPr lang="en-US" sz="1200" b="0" i="0" u="none" strike="noStrike" cap="none">
                        <a:solidFill>
                          <a:schemeClr val="dk1"/>
                        </a:solidFill>
                        <a:latin typeface="Calibri"/>
                        <a:ea typeface="Calibri"/>
                        <a:cs typeface="Calibri"/>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Data </a:t>
                      </a:r>
                    </a:p>
                    <a:p>
                      <a:pPr marL="0" marR="0" lvl="0" indent="0" algn="l">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Personalized Learning </a:t>
                      </a:r>
                    </a:p>
                  </a:txBody>
                  <a:tcPr marL="48020" marR="48020" marT="48020" marB="48020" anchor="ctr"/>
                </a:tc>
                <a:extLst>
                  <a:ext uri="{0D108BD9-81ED-4DB2-BD59-A6C34878D82A}">
                    <a16:rowId xmlns:a16="http://schemas.microsoft.com/office/drawing/2014/main" val="10002"/>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3) Create and implement a plan for teacher capacity building based on data gathered through monitoring data.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Admin Team (P, AP,   IC, IBC, SELT)</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a:t>
                      </a:r>
                      <a:r>
                        <a:rPr lang="en-US" sz="1200" b="0" i="0" u="none" strike="noStrike" cap="none" noProof="0"/>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PLC calendar</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Differentiated professional learning catalog </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Anecdotal notes in kickup </a:t>
                      </a: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Data </a:t>
                      </a:r>
                      <a:endParaRPr lang="en-US" sz="1200" b="0" i="0" u="none" strike="noStrike" cap="none" noProof="0"/>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Personalized Learning</a:t>
                      </a:r>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Curriculum &amp; Instruction </a:t>
                      </a:r>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Signature Programming </a:t>
                      </a:r>
                      <a:endParaRPr lang="en-US"/>
                    </a:p>
                  </a:txBody>
                  <a:tcPr marL="48020" marR="48020" marT="48020" marB="48020" anchor="ctr"/>
                </a:tc>
                <a:extLst>
                  <a:ext uri="{0D108BD9-81ED-4DB2-BD59-A6C34878D82A}">
                    <a16:rowId xmlns:a16="http://schemas.microsoft.com/office/drawing/2014/main" val="10003"/>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4) Gain support from CESJ around culturally responsive practices to acknowledge and address implicit biases. </a:t>
                      </a: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Admin Team (P, AP,   IC, IBC, SELT)</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a:t>
                      </a:r>
                      <a:r>
                        <a:rPr lang="en-US" sz="1200" b="0" i="0" u="none" strike="noStrike" cap="none" noProof="0"/>
                        <a:t>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C &amp; I</a:t>
                      </a:r>
                      <a:endParaRPr lang="en-US"/>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Whole Child    Intervention </a:t>
                      </a:r>
                      <a:endParaRPr lang="en-US"/>
                    </a:p>
                  </a:txBody>
                  <a:tcPr marL="48020" marR="48020" marT="48020" marB="48020" anchor="ctr"/>
                </a:tc>
                <a:extLst>
                  <a:ext uri="{0D108BD9-81ED-4DB2-BD59-A6C34878D82A}">
                    <a16:rowId xmlns:a16="http://schemas.microsoft.com/office/drawing/2014/main" val="10004"/>
                  </a:ext>
                </a:extLst>
              </a:tr>
              <a:tr h="640080">
                <a:tc>
                  <a:txBody>
                    <a:bodyPr/>
                    <a:lstStyle/>
                    <a:p>
                      <a:pPr marL="0" marR="0" lvl="0" indent="0" algn="l"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627961956"/>
                  </a:ext>
                </a:extLst>
              </a:tr>
            </a:tbl>
          </a:graphicData>
        </a:graphic>
      </p:graphicFrame>
      <p:sp>
        <p:nvSpPr>
          <p:cNvPr id="212" name="Google Shape;212;p6"/>
          <p:cNvSpPr txBox="1"/>
          <p:nvPr/>
        </p:nvSpPr>
        <p:spPr>
          <a:xfrm>
            <a:off x="0" y="7092758"/>
            <a:ext cx="14630400" cy="387742"/>
          </a:xfrm>
          <a:prstGeom prst="rect">
            <a:avLst/>
          </a:prstGeom>
          <a:noFill/>
          <a:ln>
            <a:noFill/>
          </a:ln>
        </p:spPr>
        <p:txBody>
          <a:bodyPr spcFirstLastPara="1" wrap="square" lIns="127995" tIns="63980" rIns="127995" bIns="63980" anchor="t" anchorCtr="0">
            <a:spAutoFit/>
          </a:bodyPr>
          <a:lstStyle/>
          <a:p>
            <a:pPr>
              <a:buSzPts val="1200"/>
            </a:pPr>
            <a:r>
              <a:rPr lang="en-US" sz="1680" b="1"/>
              <a:t>Additional Action Steps required for subgroup populations</a:t>
            </a:r>
            <a:endParaRPr sz="1680" b="1"/>
          </a:p>
        </p:txBody>
      </p:sp>
      <p:graphicFrame>
        <p:nvGraphicFramePr>
          <p:cNvPr id="213" name="Google Shape;213;p6"/>
          <p:cNvGraphicFramePr/>
          <p:nvPr>
            <p:extLst>
              <p:ext uri="{D42A27DB-BD31-4B8C-83A1-F6EECF244321}">
                <p14:modId xmlns:p14="http://schemas.microsoft.com/office/powerpoint/2010/main" val="2079640095"/>
              </p:ext>
            </p:extLst>
          </p:nvPr>
        </p:nvGraphicFramePr>
        <p:xfrm>
          <a:off x="41055" y="7480500"/>
          <a:ext cx="14589346" cy="1969120"/>
        </p:xfrm>
        <a:graphic>
          <a:graphicData uri="http://schemas.openxmlformats.org/drawingml/2006/table">
            <a:tbl>
              <a:tblPr firstRow="1" bandRow="1">
                <a:noFill/>
                <a:tableStyleId>{FCD9606F-1C79-4CFE-8E86-92C3EED076F4}</a:tableStyleId>
              </a:tblPr>
              <a:tblGrid>
                <a:gridCol w="3948029">
                  <a:extLst>
                    <a:ext uri="{9D8B030D-6E8A-4147-A177-3AD203B41FA5}">
                      <a16:colId xmlns:a16="http://schemas.microsoft.com/office/drawing/2014/main" val="20000"/>
                    </a:ext>
                  </a:extLst>
                </a:gridCol>
                <a:gridCol w="1829543">
                  <a:extLst>
                    <a:ext uri="{9D8B030D-6E8A-4147-A177-3AD203B41FA5}">
                      <a16:colId xmlns:a16="http://schemas.microsoft.com/office/drawing/2014/main" val="20001"/>
                    </a:ext>
                  </a:extLst>
                </a:gridCol>
                <a:gridCol w="1675824">
                  <a:extLst>
                    <a:ext uri="{9D8B030D-6E8A-4147-A177-3AD203B41FA5}">
                      <a16:colId xmlns:a16="http://schemas.microsoft.com/office/drawing/2014/main" val="20002"/>
                    </a:ext>
                  </a:extLst>
                </a:gridCol>
                <a:gridCol w="3803304">
                  <a:extLst>
                    <a:ext uri="{9D8B030D-6E8A-4147-A177-3AD203B41FA5}">
                      <a16:colId xmlns:a16="http://schemas.microsoft.com/office/drawing/2014/main" val="20003"/>
                    </a:ext>
                  </a:extLst>
                </a:gridCol>
                <a:gridCol w="1666323">
                  <a:extLst>
                    <a:ext uri="{9D8B030D-6E8A-4147-A177-3AD203B41FA5}">
                      <a16:colId xmlns:a16="http://schemas.microsoft.com/office/drawing/2014/main" val="20004"/>
                    </a:ext>
                  </a:extLst>
                </a:gridCol>
                <a:gridCol w="1666323">
                  <a:extLst>
                    <a:ext uri="{9D8B030D-6E8A-4147-A177-3AD203B41FA5}">
                      <a16:colId xmlns:a16="http://schemas.microsoft.com/office/drawing/2014/main" val="768643908"/>
                    </a:ext>
                  </a:extLst>
                </a:gridCol>
              </a:tblGrid>
              <a:tr h="487200">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a:t>
                      </a:r>
                      <a:r>
                        <a:rPr lang="en-US" sz="1600" u="none" strike="noStrike" cap="none" baseline="0">
                          <a:solidFill>
                            <a:schemeClr val="tx1"/>
                          </a:solidFill>
                        </a:rPr>
                        <a:t>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384055">
                <a:tc>
                  <a:txBody>
                    <a:bodyPr/>
                    <a:lstStyle/>
                    <a:p>
                      <a:r>
                        <a:rPr lang="en-US" sz="1200"/>
                        <a:t>1) Define instructional practices and create instructional framework for DSE subgroup</a:t>
                      </a:r>
                    </a:p>
                  </a:txBody>
                  <a:tcPr marL="48020" marR="48020" marT="48020" marB="48020" anchor="ctr"/>
                </a:tc>
                <a:tc>
                  <a:txBody>
                    <a:bodyPr/>
                    <a:lstStyle/>
                    <a:p>
                      <a:r>
                        <a:rPr lang="en-US" sz="1200"/>
                        <a:t>Admin Team (P, AP, IC, IBC, SELT)</a:t>
                      </a:r>
                    </a:p>
                  </a:txBody>
                  <a:tcPr marL="48020" marR="48020" marT="48020" marB="48020" anchor="ctr"/>
                </a:tc>
                <a:tc>
                  <a:txBody>
                    <a:bodyPr/>
                    <a:lstStyle/>
                    <a:p>
                      <a:pPr lvl="0">
                        <a:buNone/>
                      </a:pPr>
                      <a:r>
                        <a:rPr lang="en-US" sz="1200" b="0" i="0" u="none" strike="noStrike" noProof="0">
                          <a:solidFill>
                            <a:schemeClr val="dk1"/>
                          </a:solidFill>
                          <a:latin typeface="Calibri"/>
                        </a:rPr>
                        <a:t>   July 2022-Ongoing </a:t>
                      </a:r>
                      <a:endParaRPr lang="en-US"/>
                    </a:p>
                  </a:txBody>
                  <a:tcPr marL="48020" marR="48020" marT="48020" marB="48020" anchor="ctr"/>
                </a:tc>
                <a:tc>
                  <a:txBody>
                    <a:bodyPr/>
                    <a:lstStyle/>
                    <a:p>
                      <a:r>
                        <a:rPr lang="en-US" sz="1200"/>
                        <a:t>DSE Instructional Framework</a:t>
                      </a: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1100"/>
                        <a:buFont typeface="Arial"/>
                        <a:buNone/>
                      </a:pPr>
                      <a:r>
                        <a:rPr lang="en-US" sz="1500" u="none" strike="noStrike" cap="none"/>
                        <a:t>N/A</a:t>
                      </a:r>
                      <a:endParaRPr sz="1500" u="none" strike="noStrike" cap="none"/>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1100"/>
                        <a:buFont typeface="Arial"/>
                        <a:buNone/>
                      </a:pPr>
                      <a:r>
                        <a:rPr lang="en-US" sz="1500" u="none" strike="noStrike" cap="none"/>
                        <a:t>C % I</a:t>
                      </a:r>
                      <a:endParaRPr sz="1500" u="none" strike="noStrike" cap="none"/>
                    </a:p>
                  </a:txBody>
                  <a:tcPr marL="48020" marR="48020" marT="48020" marB="48020" anchor="ctr"/>
                </a:tc>
                <a:extLst>
                  <a:ext uri="{0D108BD9-81ED-4DB2-BD59-A6C34878D82A}">
                    <a16:rowId xmlns:a16="http://schemas.microsoft.com/office/drawing/2014/main" val="10001"/>
                  </a:ext>
                </a:extLst>
              </a:tr>
              <a:tr h="384055">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t>2) Provide professional development for DSE teachers  to implement ELA instructional framework</a:t>
                      </a:r>
                      <a:endParaRPr sz="1200" b="0" i="0" u="none" strike="noStrike" cap="none"/>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latin typeface="Calibri"/>
                        </a:rPr>
                        <a:t>Admin Team (P, AP, IC, IBC, SELT)</a:t>
                      </a:r>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July 2022-Ongoing </a:t>
                      </a:r>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1100"/>
                        <a:buFont typeface="Arial"/>
                        <a:buNone/>
                      </a:pPr>
                      <a:r>
                        <a:rPr lang="en-US" sz="1200" u="none" strike="noStrike" cap="none"/>
                        <a:t>PLC Calendar sign in , presentations</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N/A</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Data</a:t>
                      </a:r>
                    </a:p>
                    <a:p>
                      <a:pPr marL="0" marR="0" lvl="0" indent="0" algn="ctr">
                        <a:lnSpc>
                          <a:spcPct val="100000"/>
                        </a:lnSpc>
                        <a:spcBef>
                          <a:spcPts val="0"/>
                        </a:spcBef>
                        <a:spcAft>
                          <a:spcPts val="0"/>
                        </a:spcAft>
                        <a:buSzPts val="800"/>
                        <a:buFont typeface="Arial"/>
                        <a:buNone/>
                      </a:pPr>
                      <a:r>
                        <a:rPr lang="en-US" sz="1200" u="none" strike="noStrike" cap="none"/>
                        <a:t>C&amp; I</a:t>
                      </a:r>
                    </a:p>
                  </a:txBody>
                  <a:tcPr marL="48020" marR="48020" marT="48020" marB="48020" anchor="ctr"/>
                </a:tc>
                <a:extLst>
                  <a:ext uri="{0D108BD9-81ED-4DB2-BD59-A6C34878D82A}">
                    <a16:rowId xmlns:a16="http://schemas.microsoft.com/office/drawing/2014/main" val="10002"/>
                  </a:ext>
                </a:extLst>
              </a:tr>
              <a:tr h="384055">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t>3) Create and implement monitoring review for instructional practices.</a:t>
                      </a:r>
                      <a:endParaRPr sz="1200" b="0" i="0" u="none" strike="noStrike" cap="none"/>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latin typeface="Calibri"/>
                        </a:rPr>
                        <a:t>Admin Team (P, AP, IC, IBC, SELT)</a:t>
                      </a:r>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July 2022-Ongoing </a:t>
                      </a:r>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1100"/>
                        <a:buFont typeface="Arial"/>
                        <a:buNone/>
                      </a:pPr>
                      <a:r>
                        <a:rPr lang="en-US" sz="1200" u="none" strike="noStrike" cap="none"/>
                        <a:t>Monitoring review calendar, feedback, coaching notes</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N/A</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Data</a:t>
                      </a:r>
                    </a:p>
                    <a:p>
                      <a:pPr marL="0" marR="0" lvl="0" indent="0" algn="ctr">
                        <a:lnSpc>
                          <a:spcPct val="100000"/>
                        </a:lnSpc>
                        <a:spcBef>
                          <a:spcPts val="0"/>
                        </a:spcBef>
                        <a:spcAft>
                          <a:spcPts val="0"/>
                        </a:spcAft>
                        <a:buSzPts val="800"/>
                        <a:buFont typeface="Arial"/>
                        <a:buNone/>
                      </a:pPr>
                      <a:r>
                        <a:rPr lang="en-US" sz="1200" u="none" strike="noStrike" cap="none"/>
                        <a:t>C&amp;!</a:t>
                      </a:r>
                    </a:p>
                  </a:txBody>
                  <a:tcPr marL="48020" marR="48020" marT="48020" marB="48020" anchor="ctr"/>
                </a:tc>
                <a:extLst>
                  <a:ext uri="{0D108BD9-81ED-4DB2-BD59-A6C34878D82A}">
                    <a16:rowId xmlns:a16="http://schemas.microsoft.com/office/drawing/2014/main" val="10003"/>
                  </a:ext>
                </a:extLst>
              </a:tr>
            </a:tbl>
          </a:graphicData>
        </a:graphic>
      </p:graphicFrame>
      <p:graphicFrame>
        <p:nvGraphicFramePr>
          <p:cNvPr id="215" name="Google Shape;215;p6"/>
          <p:cNvGraphicFramePr/>
          <p:nvPr>
            <p:extLst>
              <p:ext uri="{D42A27DB-BD31-4B8C-83A1-F6EECF244321}">
                <p14:modId xmlns:p14="http://schemas.microsoft.com/office/powerpoint/2010/main" val="1998867701"/>
              </p:ext>
            </p:extLst>
          </p:nvPr>
        </p:nvGraphicFramePr>
        <p:xfrm>
          <a:off x="0" y="633918"/>
          <a:ext cx="14630400" cy="1291325"/>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92070">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2100" u="none" strike="noStrike" cap="none">
                          <a:solidFill>
                            <a:srgbClr val="FFFFFF"/>
                          </a:solidFill>
                          <a:latin typeface="Arial"/>
                          <a:ea typeface="Arial"/>
                          <a:cs typeface="Arial"/>
                          <a:sym typeface="Arial"/>
                        </a:rPr>
                        <a:t>CIP Goal</a:t>
                      </a:r>
                      <a:r>
                        <a:rPr lang="en-US" sz="2100" u="none" strike="noStrike" cap="none" baseline="0">
                          <a:solidFill>
                            <a:srgbClr val="FFFFFF"/>
                          </a:solidFill>
                          <a:latin typeface="Arial"/>
                          <a:ea typeface="Arial"/>
                          <a:cs typeface="Arial"/>
                          <a:sym typeface="Arial"/>
                        </a:rPr>
                        <a:t> #1 </a:t>
                      </a:r>
                      <a:r>
                        <a:rPr lang="en-US" sz="2100" u="none" strike="noStrike" cap="none" baseline="0">
                          <a:solidFill>
                            <a:srgbClr val="FFFFFF"/>
                          </a:solidFill>
                          <a:latin typeface="Arial"/>
                          <a:ea typeface="Arial"/>
                          <a:cs typeface="Arial"/>
                          <a:sym typeface="Arial"/>
                          <a:hlinkClick r:id="rId3"/>
                        </a:rPr>
                        <a:t>Strategy</a:t>
                      </a:r>
                      <a:r>
                        <a:rPr lang="en-US" sz="2100" u="none" strike="noStrike" cap="none" baseline="0">
                          <a:solidFill>
                            <a:srgbClr val="FFFFFF"/>
                          </a:solidFill>
                          <a:latin typeface="Arial"/>
                          <a:ea typeface="Arial"/>
                          <a:cs typeface="Arial"/>
                          <a:sym typeface="Arial"/>
                        </a:rPr>
                        <a:t>:</a:t>
                      </a:r>
                      <a:endParaRPr sz="2100" u="none" strike="noStrike" cap="none">
                        <a:solidFill>
                          <a:srgbClr val="FFFFFF"/>
                        </a:solidFill>
                        <a:latin typeface="Arial"/>
                        <a:ea typeface="Arial"/>
                        <a:cs typeface="Arial"/>
                        <a:sym typeface="Arial"/>
                      </a:endParaRPr>
                    </a:p>
                  </a:txBody>
                  <a:tcPr marL="71995" marR="71995" marT="36015" marB="3601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5900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9255">
                <a:tc gridSpan="3">
                  <a:txBody>
                    <a:bodyPr/>
                    <a:lstStyle/>
                    <a:p>
                      <a:pPr marL="0" marR="0" lvl="0" indent="0" algn="ctr">
                        <a:lnSpc>
                          <a:spcPct val="100000"/>
                        </a:lnSpc>
                        <a:spcBef>
                          <a:spcPts val="0"/>
                        </a:spcBef>
                        <a:spcAft>
                          <a:spcPts val="0"/>
                        </a:spcAft>
                        <a:buNone/>
                      </a:pPr>
                      <a:r>
                        <a:rPr lang="en-US" sz="1500" b="1" i="0" u="none" strike="noStrike" cap="none" noProof="0">
                          <a:solidFill>
                            <a:srgbClr val="000000"/>
                          </a:solidFill>
                          <a:latin typeface="Arial"/>
                        </a:rPr>
                        <a:t>Provide differentiated PLC full of evidence-based practices and monitor each teachers' progress and needs.</a:t>
                      </a:r>
                      <a:endParaRPr sz="1500" b="1" i="0" u="none" strike="noStrike" cap="none" noProof="0">
                        <a:solidFill>
                          <a:srgbClr val="000000"/>
                        </a:solidFill>
                        <a:latin typeface="Arial"/>
                        <a:sym typeface="Arial"/>
                      </a:endParaRPr>
                    </a:p>
                  </a:txBody>
                  <a:tcPr marL="71995" marR="71995" marT="36015" marB="36015" anchor="ctr">
                    <a:lnT w="38100" cap="flat" cmpd="sng">
                      <a:solidFill>
                        <a:schemeClr val="lt1"/>
                      </a:solidFill>
                      <a:prstDash val="solid"/>
                      <a:round/>
                      <a:headEnd type="none" w="sm" len="sm"/>
                      <a:tailEnd type="none" w="sm" len="sm"/>
                    </a:lnT>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6"/>
          <p:cNvSpPr/>
          <p:nvPr/>
        </p:nvSpPr>
        <p:spPr>
          <a:xfrm>
            <a:off x="0" y="103929"/>
            <a:ext cx="14630400" cy="504099"/>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sp>
        <p:nvSpPr>
          <p:cNvPr id="205" name="Google Shape;205;p6"/>
          <p:cNvSpPr/>
          <p:nvPr/>
        </p:nvSpPr>
        <p:spPr>
          <a:xfrm>
            <a:off x="11542814" y="51232"/>
            <a:ext cx="8735" cy="38716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206" name="Google Shape;206;p6"/>
          <p:cNvSpPr/>
          <p:nvPr/>
        </p:nvSpPr>
        <p:spPr>
          <a:xfrm>
            <a:off x="11787370" y="8679"/>
            <a:ext cx="1453200" cy="57372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Action Plans</a:t>
            </a:r>
            <a:endParaRPr sz="1680" b="1"/>
          </a:p>
        </p:txBody>
      </p:sp>
      <p:sp>
        <p:nvSpPr>
          <p:cNvPr id="207" name="Google Shape;207;p6"/>
          <p:cNvSpPr/>
          <p:nvPr/>
        </p:nvSpPr>
        <p:spPr>
          <a:xfrm>
            <a:off x="193005" y="47671"/>
            <a:ext cx="5493519" cy="561274"/>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sz="2200">
              <a:solidFill>
                <a:schemeClr val="dk1"/>
              </a:solidFill>
            </a:endParaRPr>
          </a:p>
        </p:txBody>
      </p:sp>
      <p:grpSp>
        <p:nvGrpSpPr>
          <p:cNvPr id="208" name="Google Shape;208;p6"/>
          <p:cNvGrpSpPr/>
          <p:nvPr/>
        </p:nvGrpSpPr>
        <p:grpSpPr>
          <a:xfrm>
            <a:off x="10807462" y="136186"/>
            <a:ext cx="517001" cy="398041"/>
            <a:chOff x="8092231" y="1622475"/>
            <a:chExt cx="307997" cy="237107"/>
          </a:xfrm>
        </p:grpSpPr>
        <p:sp>
          <p:nvSpPr>
            <p:cNvPr id="209" name="Google Shape;209;p6"/>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sp>
          <p:nvSpPr>
            <p:cNvPr id="210" name="Google Shape;210;p6"/>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grpSp>
      <p:graphicFrame>
        <p:nvGraphicFramePr>
          <p:cNvPr id="211" name="Google Shape;211;p6"/>
          <p:cNvGraphicFramePr/>
          <p:nvPr>
            <p:extLst>
              <p:ext uri="{D42A27DB-BD31-4B8C-83A1-F6EECF244321}">
                <p14:modId xmlns:p14="http://schemas.microsoft.com/office/powerpoint/2010/main" val="4153643629"/>
              </p:ext>
            </p:extLst>
          </p:nvPr>
        </p:nvGraphicFramePr>
        <p:xfrm>
          <a:off x="0" y="1981357"/>
          <a:ext cx="14630400" cy="3345320"/>
        </p:xfrm>
        <a:graphic>
          <a:graphicData uri="http://schemas.openxmlformats.org/drawingml/2006/table">
            <a:tbl>
              <a:tblPr firstRow="1" bandRow="1">
                <a:noFill/>
                <a:tableStyleId>{FCD9606F-1C79-4CFE-8E86-92C3EED076F4}</a:tableStyleId>
              </a:tblPr>
              <a:tblGrid>
                <a:gridCol w="3959145">
                  <a:extLst>
                    <a:ext uri="{9D8B030D-6E8A-4147-A177-3AD203B41FA5}">
                      <a16:colId xmlns:a16="http://schemas.microsoft.com/office/drawing/2014/main" val="20000"/>
                    </a:ext>
                  </a:extLst>
                </a:gridCol>
                <a:gridCol w="1834705">
                  <a:extLst>
                    <a:ext uri="{9D8B030D-6E8A-4147-A177-3AD203B41FA5}">
                      <a16:colId xmlns:a16="http://schemas.microsoft.com/office/drawing/2014/main" val="20001"/>
                    </a:ext>
                  </a:extLst>
                </a:gridCol>
                <a:gridCol w="2443820">
                  <a:extLst>
                    <a:ext uri="{9D8B030D-6E8A-4147-A177-3AD203B41FA5}">
                      <a16:colId xmlns:a16="http://schemas.microsoft.com/office/drawing/2014/main" val="20002"/>
                    </a:ext>
                  </a:extLst>
                </a:gridCol>
                <a:gridCol w="3050732">
                  <a:extLst>
                    <a:ext uri="{9D8B030D-6E8A-4147-A177-3AD203B41FA5}">
                      <a16:colId xmlns:a16="http://schemas.microsoft.com/office/drawing/2014/main" val="20003"/>
                    </a:ext>
                  </a:extLst>
                </a:gridCol>
                <a:gridCol w="1670999">
                  <a:extLst>
                    <a:ext uri="{9D8B030D-6E8A-4147-A177-3AD203B41FA5}">
                      <a16:colId xmlns:a16="http://schemas.microsoft.com/office/drawing/2014/main" val="20004"/>
                    </a:ext>
                  </a:extLst>
                </a:gridCol>
                <a:gridCol w="1670999">
                  <a:extLst>
                    <a:ext uri="{9D8B030D-6E8A-4147-A177-3AD203B41FA5}">
                      <a16:colId xmlns:a16="http://schemas.microsoft.com/office/drawing/2014/main" val="995562838"/>
                    </a:ext>
                  </a:extLst>
                </a:gridCol>
              </a:tblGrid>
              <a:tr h="487200">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640080">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1) Create and implement plan for monitoring Math instruction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Admin Team (P, AP, IC, IBC)</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July 2022-Ongoing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(Number talks, lesson cycle) Rubrics </a:t>
                      </a:r>
                      <a:endParaRPr lang="en-US"/>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Kickup feedback forms </a:t>
                      </a:r>
                      <a:endParaRPr lang="en-US"/>
                    </a:p>
                    <a:p>
                      <a:pPr marL="0" marR="0" lvl="0" indent="0" algn="ctr">
                        <a:lnSpc>
                          <a:spcPct val="100000"/>
                        </a:lnSpc>
                        <a:spcBef>
                          <a:spcPts val="0"/>
                        </a:spcBef>
                        <a:spcAft>
                          <a:spcPts val="0"/>
                        </a:spcAft>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Wingdings" panose="05000000000000000000" pitchFamily="2" charset="2"/>
                        <a:buNone/>
                      </a:pPr>
                      <a:r>
                        <a:rPr lang="en-US" sz="1200" b="0" i="0" u="none" strike="noStrike" cap="none">
                          <a:solidFill>
                            <a:schemeClr val="dk1"/>
                          </a:solidFill>
                          <a:latin typeface="Calibri"/>
                          <a:cs typeface="Calibri"/>
                        </a:rPr>
                        <a:t>               </a:t>
                      </a:r>
                      <a:endParaRPr lang="en-US"/>
                    </a:p>
                    <a:p>
                      <a:pPr marL="0" marR="0" lvl="0" indent="0" algn="l">
                        <a:lnSpc>
                          <a:spcPct val="100000"/>
                        </a:lnSpc>
                        <a:spcBef>
                          <a:spcPts val="0"/>
                        </a:spcBef>
                        <a:spcAft>
                          <a:spcPts val="0"/>
                        </a:spcAft>
                        <a:buSzPts val="800"/>
                        <a:buFont typeface="Wingdings" panose="05000000000000000000" pitchFamily="2" charset="2"/>
                        <a:buNone/>
                      </a:pPr>
                      <a:r>
                        <a:rPr lang="en-US" sz="1200" b="0" i="0" u="none" strike="noStrike" cap="none">
                          <a:solidFill>
                            <a:schemeClr val="dk1"/>
                          </a:solidFill>
                          <a:latin typeface="Calibri"/>
                          <a:cs typeface="Calibri"/>
                        </a:rPr>
                        <a:t>                   C &amp; I </a:t>
                      </a:r>
                      <a:endParaRPr lang="en-US"/>
                    </a:p>
                    <a:p>
                      <a:pPr marL="0" marR="0" lvl="0" indent="0" algn="l">
                        <a:lnSpc>
                          <a:spcPct val="100000"/>
                        </a:lnSpc>
                        <a:spcBef>
                          <a:spcPts val="0"/>
                        </a:spcBef>
                        <a:spcAft>
                          <a:spcPts val="0"/>
                        </a:spcAft>
                        <a:buSzPts val="800"/>
                        <a:buFont typeface="Wingdings" panose="05000000000000000000" pitchFamily="2" charset="2"/>
                        <a:buNone/>
                      </a:pP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10001"/>
                  </a:ext>
                </a:extLst>
              </a:tr>
              <a:tr h="640080">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2) Create and implement a plan for data review and next steps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Admin Team (P, AP, IC, IBC, SELT)</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DDI Protocol </a:t>
                      </a:r>
                      <a:endParaRPr lang="en-US"/>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Small group planning page </a:t>
                      </a:r>
                      <a:endParaRPr lang="en-US"/>
                    </a:p>
                    <a:p>
                      <a:pPr marL="0" marR="0" lvl="0" indent="0" algn="ctr">
                        <a:lnSpc>
                          <a:spcPct val="100000"/>
                        </a:lnSpc>
                        <a:spcBef>
                          <a:spcPts val="0"/>
                        </a:spcBef>
                        <a:spcAft>
                          <a:spcPts val="0"/>
                        </a:spcAft>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                   Data </a:t>
                      </a:r>
                      <a:endParaRPr lang="en-US"/>
                    </a:p>
                    <a:p>
                      <a:pPr marL="0" marR="0" lvl="0" indent="0" algn="l">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    Personalized Learning </a:t>
                      </a:r>
                      <a:endParaRPr>
                        <a:sym typeface="Arial"/>
                      </a:endParaRPr>
                    </a:p>
                  </a:txBody>
                  <a:tcPr marL="48020" marR="48020" marT="48020" marB="48020" anchor="ctr"/>
                </a:tc>
                <a:extLst>
                  <a:ext uri="{0D108BD9-81ED-4DB2-BD59-A6C34878D82A}">
                    <a16:rowId xmlns:a16="http://schemas.microsoft.com/office/drawing/2014/main" val="10002"/>
                  </a:ext>
                </a:extLst>
              </a:tr>
              <a:tr h="640080">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3) Create and implement a plan for teacher capacity building based on data gathered through monitoring data.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Admin Team (P, AP,   IC, IBC, SELT)</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                    </a:t>
                      </a:r>
                      <a:r>
                        <a:rPr lang="en-US" sz="1200" b="0" i="0" u="none" strike="noStrike" cap="none" noProof="0"/>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PLC calendar</a:t>
                      </a:r>
                      <a:endParaRPr lang="en-US"/>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Differentiated professional learning catalog </a:t>
                      </a:r>
                      <a:endParaRPr lang="en-US"/>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Anecdotal notes in kickup </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Data </a:t>
                      </a:r>
                      <a:endParaRPr lang="en-US" sz="1200" b="0" i="0" u="none" strike="noStrike" cap="none" noProof="0"/>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Personalized Learning</a:t>
                      </a:r>
                      <a:endParaRPr lang="en-US"/>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Curriculum &amp; Instruction </a:t>
                      </a:r>
                      <a:endParaRPr lang="en-US"/>
                    </a:p>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Signature Programming </a:t>
                      </a:r>
                      <a:endParaRPr>
                        <a:sym typeface="Arial"/>
                      </a:endParaRPr>
                    </a:p>
                  </a:txBody>
                  <a:tcPr marL="48020" marR="48020" marT="48020" marB="48020" anchor="ctr"/>
                </a:tc>
                <a:extLst>
                  <a:ext uri="{0D108BD9-81ED-4DB2-BD59-A6C34878D82A}">
                    <a16:rowId xmlns:a16="http://schemas.microsoft.com/office/drawing/2014/main" val="10003"/>
                  </a:ext>
                </a:extLst>
              </a:tr>
              <a:tr h="640080">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4) Create and implement a plan for embedding more Learner Profiles, Approaches to Learning and Conceptual and Inquiry based strategies into daily instruction.</a:t>
                      </a: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IBC</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PLC Calendar</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Observation Notes</a:t>
                      </a:r>
                    </a:p>
                    <a:p>
                      <a:pPr marL="0" marR="0" lvl="0" indent="0" algn="ctr">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Follow up emails</a:t>
                      </a: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Signature Programing </a:t>
                      </a:r>
                    </a:p>
                    <a:p>
                      <a:pPr marL="0" marR="0" lvl="0" indent="0" algn="l">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Curriculum &amp; Instruction</a:t>
                      </a:r>
                    </a:p>
                  </a:txBody>
                  <a:tcPr marL="48020" marR="48020" marT="48020" marB="48020" anchor="ctr"/>
                </a:tc>
                <a:extLst>
                  <a:ext uri="{0D108BD9-81ED-4DB2-BD59-A6C34878D82A}">
                    <a16:rowId xmlns:a16="http://schemas.microsoft.com/office/drawing/2014/main" val="627961956"/>
                  </a:ext>
                </a:extLst>
              </a:tr>
            </a:tbl>
          </a:graphicData>
        </a:graphic>
      </p:graphicFrame>
      <p:sp>
        <p:nvSpPr>
          <p:cNvPr id="212" name="Google Shape;212;p6"/>
          <p:cNvSpPr txBox="1"/>
          <p:nvPr/>
        </p:nvSpPr>
        <p:spPr>
          <a:xfrm>
            <a:off x="0" y="7092758"/>
            <a:ext cx="14630400" cy="387742"/>
          </a:xfrm>
          <a:prstGeom prst="rect">
            <a:avLst/>
          </a:prstGeom>
          <a:noFill/>
          <a:ln>
            <a:noFill/>
          </a:ln>
        </p:spPr>
        <p:txBody>
          <a:bodyPr spcFirstLastPara="1" wrap="square" lIns="127995" tIns="63980" rIns="127995" bIns="63980" anchor="t" anchorCtr="0">
            <a:spAutoFit/>
          </a:bodyPr>
          <a:lstStyle/>
          <a:p>
            <a:pPr>
              <a:buSzPts val="1200"/>
            </a:pPr>
            <a:r>
              <a:rPr lang="en-US" sz="1680" b="1"/>
              <a:t>Additional Action Steps required for subgroup populations</a:t>
            </a:r>
            <a:endParaRPr sz="1680" b="1"/>
          </a:p>
        </p:txBody>
      </p:sp>
      <p:graphicFrame>
        <p:nvGraphicFramePr>
          <p:cNvPr id="213" name="Google Shape;213;p6"/>
          <p:cNvGraphicFramePr/>
          <p:nvPr>
            <p:extLst>
              <p:ext uri="{D42A27DB-BD31-4B8C-83A1-F6EECF244321}">
                <p14:modId xmlns:p14="http://schemas.microsoft.com/office/powerpoint/2010/main" val="1046824856"/>
              </p:ext>
            </p:extLst>
          </p:nvPr>
        </p:nvGraphicFramePr>
        <p:xfrm>
          <a:off x="41055" y="7480500"/>
          <a:ext cx="14589346" cy="1969120"/>
        </p:xfrm>
        <a:graphic>
          <a:graphicData uri="http://schemas.openxmlformats.org/drawingml/2006/table">
            <a:tbl>
              <a:tblPr firstRow="1" bandRow="1">
                <a:noFill/>
                <a:tableStyleId>{FCD9606F-1C79-4CFE-8E86-92C3EED076F4}</a:tableStyleId>
              </a:tblPr>
              <a:tblGrid>
                <a:gridCol w="3948029">
                  <a:extLst>
                    <a:ext uri="{9D8B030D-6E8A-4147-A177-3AD203B41FA5}">
                      <a16:colId xmlns:a16="http://schemas.microsoft.com/office/drawing/2014/main" val="20000"/>
                    </a:ext>
                  </a:extLst>
                </a:gridCol>
                <a:gridCol w="1829543">
                  <a:extLst>
                    <a:ext uri="{9D8B030D-6E8A-4147-A177-3AD203B41FA5}">
                      <a16:colId xmlns:a16="http://schemas.microsoft.com/office/drawing/2014/main" val="20001"/>
                    </a:ext>
                  </a:extLst>
                </a:gridCol>
                <a:gridCol w="1675824">
                  <a:extLst>
                    <a:ext uri="{9D8B030D-6E8A-4147-A177-3AD203B41FA5}">
                      <a16:colId xmlns:a16="http://schemas.microsoft.com/office/drawing/2014/main" val="20002"/>
                    </a:ext>
                  </a:extLst>
                </a:gridCol>
                <a:gridCol w="3803304">
                  <a:extLst>
                    <a:ext uri="{9D8B030D-6E8A-4147-A177-3AD203B41FA5}">
                      <a16:colId xmlns:a16="http://schemas.microsoft.com/office/drawing/2014/main" val="20003"/>
                    </a:ext>
                  </a:extLst>
                </a:gridCol>
                <a:gridCol w="1666323">
                  <a:extLst>
                    <a:ext uri="{9D8B030D-6E8A-4147-A177-3AD203B41FA5}">
                      <a16:colId xmlns:a16="http://schemas.microsoft.com/office/drawing/2014/main" val="20004"/>
                    </a:ext>
                  </a:extLst>
                </a:gridCol>
                <a:gridCol w="1666323">
                  <a:extLst>
                    <a:ext uri="{9D8B030D-6E8A-4147-A177-3AD203B41FA5}">
                      <a16:colId xmlns:a16="http://schemas.microsoft.com/office/drawing/2014/main" val="1522173299"/>
                    </a:ext>
                  </a:extLst>
                </a:gridCol>
              </a:tblGrid>
              <a:tr h="487200">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384055">
                <a:tc>
                  <a:txBody>
                    <a:bodyPr/>
                    <a:lstStyle/>
                    <a:p>
                      <a:pPr lvl="0">
                        <a:buNone/>
                      </a:pPr>
                      <a:r>
                        <a:rPr lang="en-US" sz="1200"/>
                        <a:t>1) Define instructional practices and create instructional framework for DSE subgroup</a:t>
                      </a:r>
                      <a:endParaRPr lang="en-US"/>
                    </a:p>
                  </a:txBody>
                  <a:tcPr marL="48020" marR="48020" marT="48020" marB="48020" anchor="ctr"/>
                </a:tc>
                <a:tc>
                  <a:txBody>
                    <a:bodyPr/>
                    <a:lstStyle/>
                    <a:p>
                      <a:pPr lvl="0">
                        <a:buNone/>
                      </a:pPr>
                      <a:r>
                        <a:rPr lang="en-US" sz="1200"/>
                        <a:t>Admin Team (P, AP, IC, IBC, SELT)</a:t>
                      </a:r>
                      <a:endParaRPr lang="en-US"/>
                    </a:p>
                  </a:txBody>
                  <a:tcPr marL="48020" marR="48020" marT="48020" marB="48020" anchor="ctr"/>
                </a:tc>
                <a:tc>
                  <a:txBody>
                    <a:bodyPr/>
                    <a:lstStyle/>
                    <a:p>
                      <a:pPr lvl="0">
                        <a:buNone/>
                      </a:pPr>
                      <a:r>
                        <a:rPr lang="en-US" sz="1200" b="0" i="0" u="none" strike="noStrike" noProof="0">
                          <a:solidFill>
                            <a:schemeClr val="dk1"/>
                          </a:solidFill>
                          <a:latin typeface="Calibri"/>
                        </a:rPr>
                        <a:t>   July 2022-Ongoing </a:t>
                      </a:r>
                      <a:endParaRPr lang="en-US"/>
                    </a:p>
                  </a:txBody>
                  <a:tcPr marL="48020" marR="48020" marT="48020" marB="48020" anchor="ctr"/>
                </a:tc>
                <a:tc>
                  <a:txBody>
                    <a:bodyPr/>
                    <a:lstStyle/>
                    <a:p>
                      <a:pPr lvl="0">
                        <a:buNone/>
                      </a:pPr>
                      <a:r>
                        <a:rPr lang="en-US" sz="1200"/>
                        <a:t>DSE Instructional Framework</a:t>
                      </a:r>
                      <a:endParaRPr lang="en-US"/>
                    </a:p>
                  </a:txBody>
                  <a:tcPr marL="48020" marR="48020" marT="48020" marB="48020" anchor="ctr"/>
                </a:tc>
                <a:tc>
                  <a:txBody>
                    <a:bodyPr/>
                    <a:lstStyle/>
                    <a:p>
                      <a:pPr marL="0" marR="0" lvl="0" indent="0" algn="ctr" rtl="0">
                        <a:lnSpc>
                          <a:spcPct val="100000"/>
                        </a:lnSpc>
                        <a:spcBef>
                          <a:spcPts val="0"/>
                        </a:spcBef>
                        <a:spcAft>
                          <a:spcPts val="0"/>
                        </a:spcAft>
                        <a:buSzPts val="1100"/>
                        <a:buFont typeface="Arial"/>
                        <a:buNone/>
                      </a:pPr>
                      <a:r>
                        <a:rPr lang="en-US" sz="1500" u="none" strike="noStrike" cap="none"/>
                        <a:t>N/A</a:t>
                      </a:r>
                      <a:endParaRPr sz="1500" u="none" strike="noStrike" cap="none"/>
                    </a:p>
                  </a:txBody>
                  <a:tcPr marL="48020" marR="48020" marT="48020" marB="48020" anchor="ctr"/>
                </a:tc>
                <a:tc>
                  <a:txBody>
                    <a:bodyPr/>
                    <a:lstStyle/>
                    <a:p>
                      <a:pPr marL="0" marR="0" lvl="0" indent="0" algn="ctr" rtl="0">
                        <a:lnSpc>
                          <a:spcPct val="100000"/>
                        </a:lnSpc>
                        <a:spcBef>
                          <a:spcPts val="0"/>
                        </a:spcBef>
                        <a:spcAft>
                          <a:spcPts val="0"/>
                        </a:spcAft>
                        <a:buSzPts val="1100"/>
                        <a:buFont typeface="Arial"/>
                        <a:buNone/>
                      </a:pPr>
                      <a:r>
                        <a:rPr lang="en-US" sz="1500" u="none" strike="noStrike" cap="none"/>
                        <a:t>C % I</a:t>
                      </a:r>
                      <a:endParaRPr sz="1500" u="none" strike="noStrike" cap="none"/>
                    </a:p>
                  </a:txBody>
                  <a:tcPr marL="48020" marR="48020" marT="48020" marB="48020" anchor="ctr"/>
                </a:tc>
                <a:extLst>
                  <a:ext uri="{0D108BD9-81ED-4DB2-BD59-A6C34878D82A}">
                    <a16:rowId xmlns:a16="http://schemas.microsoft.com/office/drawing/2014/main" val="10001"/>
                  </a:ext>
                </a:extLst>
              </a:tr>
              <a:tr h="384055">
                <a:tc>
                  <a:txBody>
                    <a:bodyPr/>
                    <a:lstStyle/>
                    <a:p>
                      <a:pPr marL="0" marR="0" lvl="0" indent="0" algn="l" rtl="0">
                        <a:lnSpc>
                          <a:spcPct val="100000"/>
                        </a:lnSpc>
                        <a:spcBef>
                          <a:spcPts val="0"/>
                        </a:spcBef>
                        <a:spcAft>
                          <a:spcPts val="0"/>
                        </a:spcAft>
                        <a:buSzPts val="800"/>
                        <a:buFont typeface="Arial"/>
                        <a:buNone/>
                      </a:pPr>
                      <a:r>
                        <a:rPr lang="en-US" sz="1200" b="0" i="0" u="none" strike="noStrike" cap="none"/>
                        <a:t>2) Provide professional development for DSE teachers  to implement ELA instructional framework</a:t>
                      </a:r>
                      <a:endParaRPr sz="1200" b="0" i="0" u="none" strike="noStrike" cap="none"/>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latin typeface="Calibri"/>
                        </a:rPr>
                        <a:t>Admin Team (P, AP, IC, IBC, SELT)</a:t>
                      </a:r>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July 2022-Ongoing </a:t>
                      </a:r>
                      <a:endParaRPr/>
                    </a:p>
                  </a:txBody>
                  <a:tcPr marL="48020" marR="48020" marT="48020" marB="48020" anchor="ctr"/>
                </a:tc>
                <a:tc>
                  <a:txBody>
                    <a:bodyPr/>
                    <a:lstStyle/>
                    <a:p>
                      <a:pPr marL="0" marR="0" lvl="0" indent="0" algn="l" rtl="0">
                        <a:lnSpc>
                          <a:spcPct val="100000"/>
                        </a:lnSpc>
                        <a:spcBef>
                          <a:spcPts val="0"/>
                        </a:spcBef>
                        <a:spcAft>
                          <a:spcPts val="0"/>
                        </a:spcAft>
                        <a:buSzPts val="1100"/>
                        <a:buFont typeface="Arial"/>
                        <a:buNone/>
                      </a:pPr>
                      <a:r>
                        <a:rPr lang="en-US" sz="1200" u="none" strike="noStrike" cap="none"/>
                        <a:t>PLC Calendar sign in , presentations</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u="none" strike="noStrike" cap="none"/>
                        <a:t>N/A</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u="none" strike="noStrike" cap="none"/>
                        <a:t>Data</a:t>
                      </a:r>
                      <a:endParaRPr lang="en-US"/>
                    </a:p>
                    <a:p>
                      <a:pPr marL="0" marR="0" lvl="0" indent="0" algn="ctr">
                        <a:lnSpc>
                          <a:spcPct val="100000"/>
                        </a:lnSpc>
                        <a:spcBef>
                          <a:spcPts val="0"/>
                        </a:spcBef>
                        <a:spcAft>
                          <a:spcPts val="0"/>
                        </a:spcAft>
                        <a:buSzPts val="800"/>
                        <a:buFont typeface="Arial"/>
                        <a:buNone/>
                      </a:pPr>
                      <a:r>
                        <a:rPr lang="en-US" sz="1200" u="none" strike="noStrike" cap="none"/>
                        <a:t>C&amp; I</a:t>
                      </a:r>
                      <a:endParaRPr/>
                    </a:p>
                  </a:txBody>
                  <a:tcPr marL="48020" marR="48020" marT="48020" marB="48020" anchor="ctr"/>
                </a:tc>
                <a:extLst>
                  <a:ext uri="{0D108BD9-81ED-4DB2-BD59-A6C34878D82A}">
                    <a16:rowId xmlns:a16="http://schemas.microsoft.com/office/drawing/2014/main" val="10002"/>
                  </a:ext>
                </a:extLst>
              </a:tr>
              <a:tr h="384055">
                <a:tc>
                  <a:txBody>
                    <a:bodyPr/>
                    <a:lstStyle/>
                    <a:p>
                      <a:pPr marL="0" marR="0" lvl="0" indent="0" algn="l" rtl="0">
                        <a:lnSpc>
                          <a:spcPct val="100000"/>
                        </a:lnSpc>
                        <a:spcBef>
                          <a:spcPts val="0"/>
                        </a:spcBef>
                        <a:spcAft>
                          <a:spcPts val="0"/>
                        </a:spcAft>
                        <a:buSzPts val="800"/>
                        <a:buFont typeface="Arial"/>
                        <a:buNone/>
                      </a:pPr>
                      <a:r>
                        <a:rPr lang="en-US" sz="1200" b="0" i="0" u="none" strike="noStrike" cap="none"/>
                        <a:t>3) Create and implement monitoring review for instructional practices.</a:t>
                      </a:r>
                      <a:endParaRPr sz="1200" b="0" i="0" u="none" strike="noStrike" cap="none"/>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latin typeface="Calibri"/>
                        </a:rPr>
                        <a:t>Admin Team (P, AP, IC, IBC, SELT)</a:t>
                      </a:r>
                      <a:endParaRPr/>
                    </a:p>
                  </a:txBody>
                  <a:tcPr marL="48020" marR="48020" marT="48020" marB="48020"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   July 2022-Ongoing </a:t>
                      </a:r>
                      <a:endParaRPr/>
                    </a:p>
                  </a:txBody>
                  <a:tcPr marL="48020" marR="48020" marT="48020" marB="48020" anchor="ctr"/>
                </a:tc>
                <a:tc>
                  <a:txBody>
                    <a:bodyPr/>
                    <a:lstStyle/>
                    <a:p>
                      <a:pPr marL="0" marR="0" lvl="0" indent="0" algn="l" rtl="0">
                        <a:lnSpc>
                          <a:spcPct val="100000"/>
                        </a:lnSpc>
                        <a:spcBef>
                          <a:spcPts val="0"/>
                        </a:spcBef>
                        <a:spcAft>
                          <a:spcPts val="0"/>
                        </a:spcAft>
                        <a:buSzPts val="1100"/>
                        <a:buFont typeface="Arial"/>
                        <a:buNone/>
                      </a:pPr>
                      <a:r>
                        <a:rPr lang="en-US" sz="1200" u="none" strike="noStrike" cap="none"/>
                        <a:t>Monitoring review calendar, feedback, coaching notes</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u="none" strike="noStrike" cap="none"/>
                        <a:t>N/A</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SzPts val="800"/>
                        <a:buFont typeface="Arial"/>
                        <a:buNone/>
                      </a:pPr>
                      <a:r>
                        <a:rPr lang="en-US" sz="1200" u="none" strike="noStrike" cap="none"/>
                        <a:t>Data</a:t>
                      </a:r>
                      <a:endParaRPr lang="en-US"/>
                    </a:p>
                    <a:p>
                      <a:pPr marL="0" marR="0" lvl="0" indent="0" algn="ctr">
                        <a:lnSpc>
                          <a:spcPct val="100000"/>
                        </a:lnSpc>
                        <a:spcBef>
                          <a:spcPts val="0"/>
                        </a:spcBef>
                        <a:spcAft>
                          <a:spcPts val="0"/>
                        </a:spcAft>
                        <a:buSzPts val="800"/>
                        <a:buFont typeface="Arial"/>
                        <a:buNone/>
                      </a:pPr>
                      <a:r>
                        <a:rPr lang="en-US" sz="1200" u="none" strike="noStrike" cap="none"/>
                        <a:t>C&amp;!</a:t>
                      </a:r>
                      <a:endParaRPr/>
                    </a:p>
                  </a:txBody>
                  <a:tcPr marL="48020" marR="48020" marT="48020" marB="48020" anchor="ctr"/>
                </a:tc>
                <a:extLst>
                  <a:ext uri="{0D108BD9-81ED-4DB2-BD59-A6C34878D82A}">
                    <a16:rowId xmlns:a16="http://schemas.microsoft.com/office/drawing/2014/main" val="10003"/>
                  </a:ext>
                </a:extLst>
              </a:tr>
            </a:tbl>
          </a:graphicData>
        </a:graphic>
      </p:graphicFrame>
      <p:graphicFrame>
        <p:nvGraphicFramePr>
          <p:cNvPr id="215" name="Google Shape;215;p6"/>
          <p:cNvGraphicFramePr/>
          <p:nvPr>
            <p:extLst>
              <p:ext uri="{D42A27DB-BD31-4B8C-83A1-F6EECF244321}">
                <p14:modId xmlns:p14="http://schemas.microsoft.com/office/powerpoint/2010/main" val="3830177741"/>
              </p:ext>
            </p:extLst>
          </p:nvPr>
        </p:nvGraphicFramePr>
        <p:xfrm>
          <a:off x="0" y="633918"/>
          <a:ext cx="14630400" cy="1291325"/>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92070">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2100" u="none" strike="noStrike" cap="none">
                          <a:solidFill>
                            <a:srgbClr val="FFFFFF"/>
                          </a:solidFill>
                          <a:latin typeface="Arial"/>
                          <a:ea typeface="Arial"/>
                          <a:cs typeface="Arial"/>
                          <a:sym typeface="Arial"/>
                        </a:rPr>
                        <a:t>CIP Goal</a:t>
                      </a:r>
                      <a:r>
                        <a:rPr lang="en-US" sz="2100" u="none" strike="noStrike" cap="none" baseline="0">
                          <a:solidFill>
                            <a:srgbClr val="FFFFFF"/>
                          </a:solidFill>
                          <a:latin typeface="Arial"/>
                          <a:ea typeface="Arial"/>
                          <a:cs typeface="Arial"/>
                          <a:sym typeface="Arial"/>
                        </a:rPr>
                        <a:t> #2 Strategy:</a:t>
                      </a:r>
                      <a:endParaRPr sz="2100" u="none" strike="noStrike" cap="none">
                        <a:solidFill>
                          <a:srgbClr val="FFFFFF"/>
                        </a:solidFill>
                        <a:latin typeface="Arial"/>
                        <a:ea typeface="Arial"/>
                        <a:cs typeface="Arial"/>
                        <a:sym typeface="Arial"/>
                      </a:endParaRPr>
                    </a:p>
                  </a:txBody>
                  <a:tcPr marL="71995" marR="71995" marT="36015" marB="3601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5900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9255">
                <a:tc gridSpan="3">
                  <a:txBody>
                    <a:bodyPr/>
                    <a:lstStyle/>
                    <a:p>
                      <a:pPr lvl="0" algn="ctr">
                        <a:lnSpc>
                          <a:spcPct val="100000"/>
                        </a:lnSpc>
                        <a:spcBef>
                          <a:spcPts val="0"/>
                        </a:spcBef>
                        <a:spcAft>
                          <a:spcPts val="0"/>
                        </a:spcAft>
                        <a:buNone/>
                      </a:pPr>
                      <a:r>
                        <a:rPr lang="en-US" sz="1500" b="1" i="0" u="none" strike="noStrike" cap="none" noProof="0">
                          <a:solidFill>
                            <a:srgbClr val="000000"/>
                          </a:solidFill>
                          <a:latin typeface="Arial"/>
                        </a:rPr>
                        <a:t>Provide differentiated PLC full of evidence-based practices and monitor each teachers' progress and needs.</a:t>
                      </a:r>
                      <a:endParaRPr lang="en-US" sz="1500" b="0" i="0" u="none" strike="noStrike" cap="none" noProof="0"/>
                    </a:p>
                    <a:p>
                      <a:pPr marL="0" marR="0" lvl="0" indent="0" algn="l">
                        <a:lnSpc>
                          <a:spcPct val="100000"/>
                        </a:lnSpc>
                        <a:spcBef>
                          <a:spcPts val="0"/>
                        </a:spcBef>
                        <a:spcAft>
                          <a:spcPts val="0"/>
                        </a:spcAft>
                        <a:buSzPts val="1300"/>
                        <a:buFont typeface="Arial"/>
                        <a:buNone/>
                      </a:pPr>
                      <a:endParaRPr sz="1500" b="1" u="none" strike="noStrike" cap="none">
                        <a:latin typeface="Arial"/>
                        <a:ea typeface="Arial"/>
                        <a:cs typeface="Arial"/>
                        <a:sym typeface="Arial"/>
                      </a:endParaRPr>
                    </a:p>
                  </a:txBody>
                  <a:tcPr marL="71995" marR="71995" marT="36015" marB="36015" anchor="ctr">
                    <a:lnT w="38100" cap="flat" cmpd="sng">
                      <a:solidFill>
                        <a:schemeClr val="lt1"/>
                      </a:solidFill>
                      <a:prstDash val="solid"/>
                      <a:round/>
                      <a:headEnd type="none" w="sm" len="sm"/>
                      <a:tailEnd type="none" w="sm" len="sm"/>
                    </a:lnT>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66326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6"/>
          <p:cNvSpPr/>
          <p:nvPr/>
        </p:nvSpPr>
        <p:spPr>
          <a:xfrm>
            <a:off x="0" y="103929"/>
            <a:ext cx="14630400" cy="504099"/>
          </a:xfrm>
          <a:prstGeom prst="rect">
            <a:avLst/>
          </a:prstGeom>
          <a:solidFill>
            <a:srgbClr val="F2F2F2"/>
          </a:solidFill>
          <a:ln>
            <a:noFill/>
          </a:ln>
        </p:spPr>
        <p:txBody>
          <a:bodyPr spcFirstLastPara="1" wrap="square" lIns="96005" tIns="47985" rIns="96005" bIns="47985" anchor="ctr" anchorCtr="0">
            <a:noAutofit/>
          </a:bodyPr>
          <a:lstStyle/>
          <a:p>
            <a:pPr algn="ctr">
              <a:buSzPts val="1350"/>
            </a:pPr>
            <a:endParaRPr sz="1890">
              <a:solidFill>
                <a:schemeClr val="lt1"/>
              </a:solidFill>
            </a:endParaRPr>
          </a:p>
        </p:txBody>
      </p:sp>
      <p:sp>
        <p:nvSpPr>
          <p:cNvPr id="205" name="Google Shape;205;p6"/>
          <p:cNvSpPr/>
          <p:nvPr/>
        </p:nvSpPr>
        <p:spPr>
          <a:xfrm>
            <a:off x="11542814" y="51232"/>
            <a:ext cx="8735" cy="38716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sp>
        <p:nvSpPr>
          <p:cNvPr id="206" name="Google Shape;206;p6"/>
          <p:cNvSpPr/>
          <p:nvPr/>
        </p:nvSpPr>
        <p:spPr>
          <a:xfrm>
            <a:off x="11787370" y="8679"/>
            <a:ext cx="1453200" cy="57372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Action Plans</a:t>
            </a:r>
            <a:endParaRPr sz="1680" b="1"/>
          </a:p>
        </p:txBody>
      </p:sp>
      <p:sp>
        <p:nvSpPr>
          <p:cNvPr id="207" name="Google Shape;207;p6"/>
          <p:cNvSpPr/>
          <p:nvPr/>
        </p:nvSpPr>
        <p:spPr>
          <a:xfrm>
            <a:off x="129725" y="47671"/>
            <a:ext cx="5556799" cy="561274"/>
          </a:xfrm>
          <a:prstGeom prst="roundRect">
            <a:avLst>
              <a:gd name="adj" fmla="val 0"/>
            </a:avLst>
          </a:prstGeom>
          <a:noFill/>
          <a:ln>
            <a:noFill/>
          </a:ln>
        </p:spPr>
        <p:txBody>
          <a:bodyPr spcFirstLastPara="1" wrap="square" lIns="95970" tIns="95970" rIns="95970" bIns="95970" anchor="ctr" anchorCtr="0">
            <a:noAutofit/>
          </a:bodyPr>
          <a:lstStyle/>
          <a:p>
            <a:r>
              <a:rPr lang="en-US" sz="2200" b="1">
                <a:solidFill>
                  <a:schemeClr val="dk1"/>
                </a:solidFill>
              </a:rPr>
              <a:t>Toomer Elementary School</a:t>
            </a:r>
            <a:endParaRPr lang="en-US" sz="2200">
              <a:solidFill>
                <a:schemeClr val="dk1"/>
              </a:solidFill>
            </a:endParaRPr>
          </a:p>
        </p:txBody>
      </p:sp>
      <p:grpSp>
        <p:nvGrpSpPr>
          <p:cNvPr id="208" name="Google Shape;208;p6"/>
          <p:cNvGrpSpPr/>
          <p:nvPr/>
        </p:nvGrpSpPr>
        <p:grpSpPr>
          <a:xfrm>
            <a:off x="10807462" y="136186"/>
            <a:ext cx="517001" cy="398041"/>
            <a:chOff x="8092231" y="1622475"/>
            <a:chExt cx="307997" cy="237107"/>
          </a:xfrm>
        </p:grpSpPr>
        <p:sp>
          <p:nvSpPr>
            <p:cNvPr id="209" name="Google Shape;209;p6"/>
            <p:cNvSpPr/>
            <p:nvPr/>
          </p:nvSpPr>
          <p:spPr>
            <a:xfrm>
              <a:off x="8092231" y="1622475"/>
              <a:ext cx="209497" cy="205116"/>
            </a:xfrm>
            <a:custGeom>
              <a:avLst/>
              <a:gdLst/>
              <a:ahLst/>
              <a:cxnLst/>
              <a:rect l="l" t="t" r="r" b="b"/>
              <a:pathLst>
                <a:path w="11142" h="10909" extrusionOk="0">
                  <a:moveTo>
                    <a:pt x="5571" y="2703"/>
                  </a:moveTo>
                  <a:cubicBezTo>
                    <a:pt x="7073" y="2703"/>
                    <a:pt x="8307" y="3937"/>
                    <a:pt x="8307" y="5438"/>
                  </a:cubicBezTo>
                  <a:cubicBezTo>
                    <a:pt x="8307" y="6972"/>
                    <a:pt x="7073" y="8207"/>
                    <a:pt x="5571" y="8207"/>
                  </a:cubicBezTo>
                  <a:cubicBezTo>
                    <a:pt x="4037" y="8207"/>
                    <a:pt x="2803" y="6972"/>
                    <a:pt x="2803" y="5438"/>
                  </a:cubicBezTo>
                  <a:cubicBezTo>
                    <a:pt x="2803" y="3937"/>
                    <a:pt x="4037" y="2703"/>
                    <a:pt x="5571" y="2703"/>
                  </a:cubicBezTo>
                  <a:close/>
                  <a:moveTo>
                    <a:pt x="4404" y="1"/>
                  </a:moveTo>
                  <a:cubicBezTo>
                    <a:pt x="4004" y="67"/>
                    <a:pt x="3637" y="201"/>
                    <a:pt x="3303" y="368"/>
                  </a:cubicBezTo>
                  <a:cubicBezTo>
                    <a:pt x="3337" y="1101"/>
                    <a:pt x="3403" y="1935"/>
                    <a:pt x="3170" y="2136"/>
                  </a:cubicBezTo>
                  <a:cubicBezTo>
                    <a:pt x="3120" y="2167"/>
                    <a:pt x="3053" y="2180"/>
                    <a:pt x="2972" y="2180"/>
                  </a:cubicBezTo>
                  <a:cubicBezTo>
                    <a:pt x="2619" y="2180"/>
                    <a:pt x="2005" y="1919"/>
                    <a:pt x="1435" y="1702"/>
                  </a:cubicBezTo>
                  <a:cubicBezTo>
                    <a:pt x="1168" y="2002"/>
                    <a:pt x="935" y="2302"/>
                    <a:pt x="735" y="2669"/>
                  </a:cubicBezTo>
                  <a:cubicBezTo>
                    <a:pt x="1202" y="3236"/>
                    <a:pt x="1769" y="3870"/>
                    <a:pt x="1669" y="4170"/>
                  </a:cubicBezTo>
                  <a:cubicBezTo>
                    <a:pt x="1602" y="4471"/>
                    <a:pt x="768" y="4637"/>
                    <a:pt x="34" y="4837"/>
                  </a:cubicBezTo>
                  <a:cubicBezTo>
                    <a:pt x="1" y="5038"/>
                    <a:pt x="1" y="5238"/>
                    <a:pt x="1" y="5438"/>
                  </a:cubicBezTo>
                  <a:cubicBezTo>
                    <a:pt x="1" y="5638"/>
                    <a:pt x="1" y="5838"/>
                    <a:pt x="34" y="6038"/>
                  </a:cubicBezTo>
                  <a:cubicBezTo>
                    <a:pt x="768" y="6238"/>
                    <a:pt x="1602" y="6439"/>
                    <a:pt x="1669" y="6705"/>
                  </a:cubicBezTo>
                  <a:cubicBezTo>
                    <a:pt x="1769" y="7006"/>
                    <a:pt x="1202" y="7639"/>
                    <a:pt x="735" y="8240"/>
                  </a:cubicBezTo>
                  <a:cubicBezTo>
                    <a:pt x="935" y="8573"/>
                    <a:pt x="1168" y="8907"/>
                    <a:pt x="1435" y="9174"/>
                  </a:cubicBezTo>
                  <a:cubicBezTo>
                    <a:pt x="1986" y="8964"/>
                    <a:pt x="2579" y="8713"/>
                    <a:pt x="2937" y="8713"/>
                  </a:cubicBezTo>
                  <a:cubicBezTo>
                    <a:pt x="3033" y="8713"/>
                    <a:pt x="3113" y="8731"/>
                    <a:pt x="3170" y="8774"/>
                  </a:cubicBezTo>
                  <a:cubicBezTo>
                    <a:pt x="3403" y="8940"/>
                    <a:pt x="3337" y="9774"/>
                    <a:pt x="3303" y="10542"/>
                  </a:cubicBezTo>
                  <a:cubicBezTo>
                    <a:pt x="3637" y="10708"/>
                    <a:pt x="4037" y="10808"/>
                    <a:pt x="4404" y="10908"/>
                  </a:cubicBezTo>
                  <a:cubicBezTo>
                    <a:pt x="4838" y="10275"/>
                    <a:pt x="5238" y="9541"/>
                    <a:pt x="5571" y="9541"/>
                  </a:cubicBezTo>
                  <a:cubicBezTo>
                    <a:pt x="5905" y="9541"/>
                    <a:pt x="6339" y="10275"/>
                    <a:pt x="6739" y="10908"/>
                  </a:cubicBezTo>
                  <a:cubicBezTo>
                    <a:pt x="7139" y="10808"/>
                    <a:pt x="7506" y="10708"/>
                    <a:pt x="7840" y="10542"/>
                  </a:cubicBezTo>
                  <a:cubicBezTo>
                    <a:pt x="7806" y="9774"/>
                    <a:pt x="7740" y="8940"/>
                    <a:pt x="7973" y="8774"/>
                  </a:cubicBezTo>
                  <a:cubicBezTo>
                    <a:pt x="8030" y="8731"/>
                    <a:pt x="8110" y="8713"/>
                    <a:pt x="8206" y="8713"/>
                  </a:cubicBezTo>
                  <a:cubicBezTo>
                    <a:pt x="8564" y="8713"/>
                    <a:pt x="9156" y="8964"/>
                    <a:pt x="9708" y="9174"/>
                  </a:cubicBezTo>
                  <a:cubicBezTo>
                    <a:pt x="9975" y="8874"/>
                    <a:pt x="10208" y="8573"/>
                    <a:pt x="10408" y="8240"/>
                  </a:cubicBezTo>
                  <a:cubicBezTo>
                    <a:pt x="9941" y="7639"/>
                    <a:pt x="9374" y="7006"/>
                    <a:pt x="9474" y="6705"/>
                  </a:cubicBezTo>
                  <a:cubicBezTo>
                    <a:pt x="9541" y="6439"/>
                    <a:pt x="10375" y="6238"/>
                    <a:pt x="11109" y="6038"/>
                  </a:cubicBezTo>
                  <a:cubicBezTo>
                    <a:pt x="11142" y="5838"/>
                    <a:pt x="11142" y="5638"/>
                    <a:pt x="11142" y="5438"/>
                  </a:cubicBezTo>
                  <a:cubicBezTo>
                    <a:pt x="11142" y="5238"/>
                    <a:pt x="11142" y="5038"/>
                    <a:pt x="11109" y="4837"/>
                  </a:cubicBezTo>
                  <a:cubicBezTo>
                    <a:pt x="10375" y="4637"/>
                    <a:pt x="9541" y="4471"/>
                    <a:pt x="9474" y="4170"/>
                  </a:cubicBezTo>
                  <a:cubicBezTo>
                    <a:pt x="9374" y="3870"/>
                    <a:pt x="9908" y="3236"/>
                    <a:pt x="10408" y="2669"/>
                  </a:cubicBezTo>
                  <a:cubicBezTo>
                    <a:pt x="10208" y="2302"/>
                    <a:pt x="9975" y="2002"/>
                    <a:pt x="9708" y="1702"/>
                  </a:cubicBezTo>
                  <a:cubicBezTo>
                    <a:pt x="9138" y="1919"/>
                    <a:pt x="8502" y="2180"/>
                    <a:pt x="8158" y="2180"/>
                  </a:cubicBezTo>
                  <a:cubicBezTo>
                    <a:pt x="8080" y="2180"/>
                    <a:pt x="8017" y="2167"/>
                    <a:pt x="7973" y="2136"/>
                  </a:cubicBezTo>
                  <a:cubicBezTo>
                    <a:pt x="7740" y="1935"/>
                    <a:pt x="7806" y="1101"/>
                    <a:pt x="7840" y="368"/>
                  </a:cubicBezTo>
                  <a:cubicBezTo>
                    <a:pt x="7506" y="201"/>
                    <a:pt x="7106" y="67"/>
                    <a:pt x="6739" y="1"/>
                  </a:cubicBezTo>
                  <a:cubicBezTo>
                    <a:pt x="6305" y="634"/>
                    <a:pt x="5905" y="1335"/>
                    <a:pt x="5571" y="1335"/>
                  </a:cubicBezTo>
                  <a:cubicBezTo>
                    <a:pt x="5238" y="1335"/>
                    <a:pt x="4804" y="634"/>
                    <a:pt x="4404"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sp>
          <p:nvSpPr>
            <p:cNvPr id="210" name="Google Shape;210;p6"/>
            <p:cNvSpPr/>
            <p:nvPr/>
          </p:nvSpPr>
          <p:spPr>
            <a:xfrm>
              <a:off x="8282919" y="1745413"/>
              <a:ext cx="117309" cy="114169"/>
            </a:xfrm>
            <a:custGeom>
              <a:avLst/>
              <a:gdLst/>
              <a:ahLst/>
              <a:cxnLst/>
              <a:rect l="l" t="t" r="r" b="b"/>
              <a:pathLst>
                <a:path w="6239" h="6072" extrusionOk="0">
                  <a:moveTo>
                    <a:pt x="3103" y="1502"/>
                  </a:moveTo>
                  <a:cubicBezTo>
                    <a:pt x="3970" y="1502"/>
                    <a:pt x="4637" y="2202"/>
                    <a:pt x="4637" y="3036"/>
                  </a:cubicBezTo>
                  <a:cubicBezTo>
                    <a:pt x="4637" y="3903"/>
                    <a:pt x="3970" y="4571"/>
                    <a:pt x="3103" y="4571"/>
                  </a:cubicBezTo>
                  <a:cubicBezTo>
                    <a:pt x="2269" y="4571"/>
                    <a:pt x="1568" y="3903"/>
                    <a:pt x="1568" y="3036"/>
                  </a:cubicBezTo>
                  <a:cubicBezTo>
                    <a:pt x="1568" y="2202"/>
                    <a:pt x="2269" y="1502"/>
                    <a:pt x="3103" y="1502"/>
                  </a:cubicBezTo>
                  <a:close/>
                  <a:moveTo>
                    <a:pt x="2469" y="1"/>
                  </a:moveTo>
                  <a:cubicBezTo>
                    <a:pt x="2235" y="34"/>
                    <a:pt x="2035" y="101"/>
                    <a:pt x="1835" y="201"/>
                  </a:cubicBezTo>
                  <a:cubicBezTo>
                    <a:pt x="1868" y="634"/>
                    <a:pt x="1902" y="1101"/>
                    <a:pt x="1768" y="1202"/>
                  </a:cubicBezTo>
                  <a:cubicBezTo>
                    <a:pt x="1743" y="1220"/>
                    <a:pt x="1707" y="1229"/>
                    <a:pt x="1663" y="1229"/>
                  </a:cubicBezTo>
                  <a:cubicBezTo>
                    <a:pt x="1473" y="1229"/>
                    <a:pt x="1126" y="1076"/>
                    <a:pt x="801" y="968"/>
                  </a:cubicBezTo>
                  <a:cubicBezTo>
                    <a:pt x="668" y="1135"/>
                    <a:pt x="534" y="1302"/>
                    <a:pt x="401" y="1502"/>
                  </a:cubicBezTo>
                  <a:cubicBezTo>
                    <a:pt x="668" y="1835"/>
                    <a:pt x="1001" y="2169"/>
                    <a:pt x="934" y="2336"/>
                  </a:cubicBezTo>
                  <a:cubicBezTo>
                    <a:pt x="901" y="2502"/>
                    <a:pt x="434" y="2603"/>
                    <a:pt x="0" y="2703"/>
                  </a:cubicBezTo>
                  <a:cubicBezTo>
                    <a:pt x="0" y="2803"/>
                    <a:pt x="0" y="2936"/>
                    <a:pt x="0" y="3036"/>
                  </a:cubicBezTo>
                  <a:cubicBezTo>
                    <a:pt x="0" y="3170"/>
                    <a:pt x="0" y="3270"/>
                    <a:pt x="0" y="3370"/>
                  </a:cubicBezTo>
                  <a:cubicBezTo>
                    <a:pt x="434" y="3503"/>
                    <a:pt x="868" y="3603"/>
                    <a:pt x="934" y="3737"/>
                  </a:cubicBezTo>
                  <a:cubicBezTo>
                    <a:pt x="1001" y="3937"/>
                    <a:pt x="668" y="4270"/>
                    <a:pt x="401" y="4604"/>
                  </a:cubicBezTo>
                  <a:cubicBezTo>
                    <a:pt x="534" y="4804"/>
                    <a:pt x="668" y="4971"/>
                    <a:pt x="801" y="5138"/>
                  </a:cubicBezTo>
                  <a:cubicBezTo>
                    <a:pt x="1117" y="5006"/>
                    <a:pt x="1455" y="4874"/>
                    <a:pt x="1648" y="4874"/>
                  </a:cubicBezTo>
                  <a:cubicBezTo>
                    <a:pt x="1699" y="4874"/>
                    <a:pt x="1740" y="4883"/>
                    <a:pt x="1768" y="4904"/>
                  </a:cubicBezTo>
                  <a:cubicBezTo>
                    <a:pt x="1902" y="5004"/>
                    <a:pt x="1868" y="5471"/>
                    <a:pt x="1835" y="5872"/>
                  </a:cubicBezTo>
                  <a:cubicBezTo>
                    <a:pt x="2035" y="5972"/>
                    <a:pt x="2235" y="6038"/>
                    <a:pt x="2469" y="6072"/>
                  </a:cubicBezTo>
                  <a:cubicBezTo>
                    <a:pt x="2702" y="5738"/>
                    <a:pt x="2936" y="5338"/>
                    <a:pt x="3103" y="5338"/>
                  </a:cubicBezTo>
                  <a:cubicBezTo>
                    <a:pt x="3269" y="5338"/>
                    <a:pt x="3536" y="5738"/>
                    <a:pt x="3770" y="6072"/>
                  </a:cubicBezTo>
                  <a:cubicBezTo>
                    <a:pt x="3970" y="6038"/>
                    <a:pt x="4170" y="5972"/>
                    <a:pt x="4370" y="5872"/>
                  </a:cubicBezTo>
                  <a:cubicBezTo>
                    <a:pt x="4370" y="5471"/>
                    <a:pt x="4303" y="5004"/>
                    <a:pt x="4437" y="4904"/>
                  </a:cubicBezTo>
                  <a:cubicBezTo>
                    <a:pt x="4472" y="4883"/>
                    <a:pt x="4518" y="4874"/>
                    <a:pt x="4574" y="4874"/>
                  </a:cubicBezTo>
                  <a:cubicBezTo>
                    <a:pt x="4782" y="4874"/>
                    <a:pt x="5114" y="5006"/>
                    <a:pt x="5404" y="5138"/>
                  </a:cubicBezTo>
                  <a:cubicBezTo>
                    <a:pt x="5571" y="4971"/>
                    <a:pt x="5704" y="4804"/>
                    <a:pt x="5805" y="4604"/>
                  </a:cubicBezTo>
                  <a:cubicBezTo>
                    <a:pt x="5538" y="4270"/>
                    <a:pt x="5237" y="3937"/>
                    <a:pt x="5271" y="3737"/>
                  </a:cubicBezTo>
                  <a:cubicBezTo>
                    <a:pt x="5338" y="3603"/>
                    <a:pt x="5805" y="3503"/>
                    <a:pt x="6205" y="3370"/>
                  </a:cubicBezTo>
                  <a:cubicBezTo>
                    <a:pt x="6205" y="3270"/>
                    <a:pt x="6238" y="3170"/>
                    <a:pt x="6238" y="3036"/>
                  </a:cubicBezTo>
                  <a:cubicBezTo>
                    <a:pt x="6238" y="2936"/>
                    <a:pt x="6205" y="2836"/>
                    <a:pt x="6205" y="2703"/>
                  </a:cubicBezTo>
                  <a:cubicBezTo>
                    <a:pt x="5805" y="2603"/>
                    <a:pt x="5338" y="2502"/>
                    <a:pt x="5271" y="2336"/>
                  </a:cubicBezTo>
                  <a:cubicBezTo>
                    <a:pt x="5237" y="2169"/>
                    <a:pt x="5538" y="1835"/>
                    <a:pt x="5805" y="1502"/>
                  </a:cubicBezTo>
                  <a:cubicBezTo>
                    <a:pt x="5704" y="1302"/>
                    <a:pt x="5571" y="1135"/>
                    <a:pt x="5404" y="968"/>
                  </a:cubicBezTo>
                  <a:cubicBezTo>
                    <a:pt x="5106" y="1076"/>
                    <a:pt x="4765" y="1229"/>
                    <a:pt x="4557" y="1229"/>
                  </a:cubicBezTo>
                  <a:cubicBezTo>
                    <a:pt x="4509" y="1229"/>
                    <a:pt x="4468" y="1220"/>
                    <a:pt x="4437" y="1202"/>
                  </a:cubicBezTo>
                  <a:cubicBezTo>
                    <a:pt x="4303" y="1101"/>
                    <a:pt x="4370" y="634"/>
                    <a:pt x="4370" y="201"/>
                  </a:cubicBezTo>
                  <a:cubicBezTo>
                    <a:pt x="4170" y="101"/>
                    <a:pt x="3970" y="34"/>
                    <a:pt x="3770" y="1"/>
                  </a:cubicBezTo>
                  <a:cubicBezTo>
                    <a:pt x="3536" y="334"/>
                    <a:pt x="3269" y="768"/>
                    <a:pt x="3103" y="768"/>
                  </a:cubicBezTo>
                  <a:cubicBezTo>
                    <a:pt x="2936" y="768"/>
                    <a:pt x="2702" y="334"/>
                    <a:pt x="2469" y="1"/>
                  </a:cubicBezTo>
                  <a:close/>
                </a:path>
              </a:pathLst>
            </a:custGeom>
            <a:solidFill>
              <a:srgbClr val="D59002"/>
            </a:solidFill>
            <a:ln>
              <a:noFill/>
            </a:ln>
          </p:spPr>
          <p:txBody>
            <a:bodyPr spcFirstLastPara="1" wrap="square" lIns="95970" tIns="95970" rIns="95970" bIns="95970" anchor="ctr" anchorCtr="0">
              <a:noAutofit/>
            </a:bodyPr>
            <a:lstStyle/>
            <a:p>
              <a:pPr>
                <a:buSzPts val="1050"/>
              </a:pPr>
              <a:endParaRPr sz="1470"/>
            </a:p>
          </p:txBody>
        </p:sp>
      </p:grpSp>
      <p:graphicFrame>
        <p:nvGraphicFramePr>
          <p:cNvPr id="211" name="Google Shape;211;p6"/>
          <p:cNvGraphicFramePr/>
          <p:nvPr>
            <p:extLst>
              <p:ext uri="{D42A27DB-BD31-4B8C-83A1-F6EECF244321}">
                <p14:modId xmlns:p14="http://schemas.microsoft.com/office/powerpoint/2010/main" val="487572806"/>
              </p:ext>
            </p:extLst>
          </p:nvPr>
        </p:nvGraphicFramePr>
        <p:xfrm>
          <a:off x="0" y="1981357"/>
          <a:ext cx="14630400" cy="3788720"/>
        </p:xfrm>
        <a:graphic>
          <a:graphicData uri="http://schemas.openxmlformats.org/drawingml/2006/table">
            <a:tbl>
              <a:tblPr firstRow="1" bandRow="1">
                <a:noFill/>
                <a:tableStyleId>{FCD9606F-1C79-4CFE-8E86-92C3EED076F4}</a:tableStyleId>
              </a:tblPr>
              <a:tblGrid>
                <a:gridCol w="3959145">
                  <a:extLst>
                    <a:ext uri="{9D8B030D-6E8A-4147-A177-3AD203B41FA5}">
                      <a16:colId xmlns:a16="http://schemas.microsoft.com/office/drawing/2014/main" val="20000"/>
                    </a:ext>
                  </a:extLst>
                </a:gridCol>
                <a:gridCol w="1834705">
                  <a:extLst>
                    <a:ext uri="{9D8B030D-6E8A-4147-A177-3AD203B41FA5}">
                      <a16:colId xmlns:a16="http://schemas.microsoft.com/office/drawing/2014/main" val="20001"/>
                    </a:ext>
                  </a:extLst>
                </a:gridCol>
                <a:gridCol w="2443820">
                  <a:extLst>
                    <a:ext uri="{9D8B030D-6E8A-4147-A177-3AD203B41FA5}">
                      <a16:colId xmlns:a16="http://schemas.microsoft.com/office/drawing/2014/main" val="20002"/>
                    </a:ext>
                  </a:extLst>
                </a:gridCol>
                <a:gridCol w="3050732">
                  <a:extLst>
                    <a:ext uri="{9D8B030D-6E8A-4147-A177-3AD203B41FA5}">
                      <a16:colId xmlns:a16="http://schemas.microsoft.com/office/drawing/2014/main" val="20003"/>
                    </a:ext>
                  </a:extLst>
                </a:gridCol>
                <a:gridCol w="1670999">
                  <a:extLst>
                    <a:ext uri="{9D8B030D-6E8A-4147-A177-3AD203B41FA5}">
                      <a16:colId xmlns:a16="http://schemas.microsoft.com/office/drawing/2014/main" val="20004"/>
                    </a:ext>
                  </a:extLst>
                </a:gridCol>
                <a:gridCol w="1670999">
                  <a:extLst>
                    <a:ext uri="{9D8B030D-6E8A-4147-A177-3AD203B41FA5}">
                      <a16:colId xmlns:a16="http://schemas.microsoft.com/office/drawing/2014/main" val="995562838"/>
                    </a:ext>
                  </a:extLst>
                </a:gridCol>
              </a:tblGrid>
              <a:tr h="487200">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Create and implement a weekly SAC meeting &amp; incorporate CARE team on week 1.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lvl="0" algn="ctr">
                        <a:lnSpc>
                          <a:spcPct val="100000"/>
                        </a:lnSpc>
                        <a:spcBef>
                          <a:spcPts val="0"/>
                        </a:spcBef>
                        <a:spcAft>
                          <a:spcPts val="0"/>
                        </a:spcAft>
                        <a:buNone/>
                      </a:pPr>
                      <a:r>
                        <a:rPr lang="en-US" sz="1200" b="0" i="0" u="none" strike="noStrike" cap="none" noProof="0">
                          <a:solidFill>
                            <a:schemeClr val="dk1"/>
                          </a:solidFill>
                          <a:latin typeface="Calibri"/>
                        </a:rPr>
                        <a:t>Admin Team, SW, Counselor, GLC </a:t>
                      </a:r>
                      <a:endParaRPr lang="en-US" sz="1200" b="0" i="0" u="none" strike="noStrike" cap="none" noProof="0"/>
                    </a:p>
                    <a:p>
                      <a:pPr marL="0" marR="0" lvl="0" indent="0" algn="l">
                        <a:lnSpc>
                          <a:spcPct val="100000"/>
                        </a:lnSpc>
                        <a:spcBef>
                          <a:spcPts val="0"/>
                        </a:spcBef>
                        <a:spcAft>
                          <a:spcPts val="0"/>
                        </a:spcAft>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July 2022-Ongoing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SAC and CARE team notes </a:t>
                      </a: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DATA</a:t>
                      </a: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10001"/>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Streamline communication to report absences and family needs (I.e. teacher--&gt; SW or admin--&gt; Teacher)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a:t>
                      </a:r>
                      <a:r>
                        <a:rPr lang="en-US" sz="1200" b="0" i="0" u="none" strike="noStrike" cap="none" noProof="0">
                          <a:solidFill>
                            <a:schemeClr val="dk1"/>
                          </a:solidFill>
                          <a:latin typeface="Calibri"/>
                        </a:rPr>
                        <a:t>Admin Team</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Infinite Campus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Whole child </a:t>
                      </a: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10002"/>
                  </a:ext>
                </a:extLst>
              </a:tr>
              <a:tr h="640080">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Monitor teacher take rate</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Principal </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                    </a:t>
                      </a:r>
                      <a:r>
                        <a:rPr lang="en-US" sz="1200" b="0" i="0" u="none" strike="noStrike" cap="none" noProof="0"/>
                        <a:t> July 2022- Ongoing</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a:lnSpc>
                          <a:spcPct val="100000"/>
                        </a:lnSpc>
                        <a:spcBef>
                          <a:spcPts val="0"/>
                        </a:spcBef>
                        <a:spcAft>
                          <a:spcPts val="0"/>
                        </a:spcAft>
                        <a:buNone/>
                      </a:pPr>
                      <a:r>
                        <a:rPr lang="en-US" sz="1200" b="0" i="0" u="none" strike="noStrike" cap="none" noProof="0">
                          <a:solidFill>
                            <a:schemeClr val="dk1"/>
                          </a:solidFill>
                          <a:latin typeface="Calibri"/>
                        </a:rPr>
                        <a:t>Infinite Campus </a:t>
                      </a:r>
                      <a:endParaRPr>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N/A</a:t>
                      </a: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solidFill>
                            <a:schemeClr val="dk1"/>
                          </a:solidFill>
                          <a:latin typeface="Calibri"/>
                          <a:ea typeface="Calibri"/>
                          <a:cs typeface="Calibri"/>
                        </a:rPr>
                        <a:t>               </a:t>
                      </a:r>
                      <a:r>
                        <a:rPr lang="en-US" sz="1200" b="0" i="0" u="none" strike="noStrike" cap="none" noProof="0">
                          <a:solidFill>
                            <a:schemeClr val="dk1"/>
                          </a:solidFill>
                          <a:latin typeface="Calibri"/>
                        </a:rPr>
                        <a:t>Whole child </a:t>
                      </a: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10003"/>
                  </a:ext>
                </a:extLst>
              </a:tr>
              <a:tr h="640080">
                <a:tc>
                  <a:txBody>
                    <a:bodyPr/>
                    <a:lstStyle/>
                    <a:p>
                      <a:pPr marL="0" marR="0" lvl="0" indent="0" algn="l"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cs typeface="Calibri"/>
                        </a:rPr>
                        <a:t>          </a:t>
                      </a:r>
                      <a:endParaRPr sz="1200" b="0" i="0" u="none" strike="noStrike" cap="none" noProof="0">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10004"/>
                  </a:ext>
                </a:extLst>
              </a:tr>
              <a:tr h="640080">
                <a:tc>
                  <a:txBody>
                    <a:bodyPr/>
                    <a:lstStyle/>
                    <a:p>
                      <a:pPr marL="0" marR="0" lvl="0" indent="0" algn="l"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solidFill>
                          <a:schemeClr val="dk1"/>
                        </a:solidFill>
                        <a:latin typeface="Calibri"/>
                        <a:ea typeface="Calibri"/>
                        <a:cs typeface="Calibri"/>
                        <a:sym typeface="Arial"/>
                      </a:endParaRPr>
                    </a:p>
                  </a:txBody>
                  <a:tcPr marL="48020" marR="48020" marT="48020" marB="48020" anchor="ctr"/>
                </a:tc>
                <a:extLst>
                  <a:ext uri="{0D108BD9-81ED-4DB2-BD59-A6C34878D82A}">
                    <a16:rowId xmlns:a16="http://schemas.microsoft.com/office/drawing/2014/main" val="627961956"/>
                  </a:ext>
                </a:extLst>
              </a:tr>
            </a:tbl>
          </a:graphicData>
        </a:graphic>
      </p:graphicFrame>
      <p:sp>
        <p:nvSpPr>
          <p:cNvPr id="212" name="Google Shape;212;p6"/>
          <p:cNvSpPr txBox="1"/>
          <p:nvPr/>
        </p:nvSpPr>
        <p:spPr>
          <a:xfrm>
            <a:off x="0" y="7092758"/>
            <a:ext cx="14630400" cy="387742"/>
          </a:xfrm>
          <a:prstGeom prst="rect">
            <a:avLst/>
          </a:prstGeom>
          <a:noFill/>
          <a:ln>
            <a:noFill/>
          </a:ln>
        </p:spPr>
        <p:txBody>
          <a:bodyPr spcFirstLastPara="1" wrap="square" lIns="127995" tIns="63980" rIns="127995" bIns="63980" anchor="t" anchorCtr="0">
            <a:spAutoFit/>
          </a:bodyPr>
          <a:lstStyle/>
          <a:p>
            <a:pPr>
              <a:buSzPts val="1200"/>
            </a:pPr>
            <a:r>
              <a:rPr lang="en-US" sz="1680" b="1"/>
              <a:t>Additional Action Steps required for subgroup populations</a:t>
            </a:r>
            <a:endParaRPr sz="1680" b="1"/>
          </a:p>
        </p:txBody>
      </p:sp>
      <p:graphicFrame>
        <p:nvGraphicFramePr>
          <p:cNvPr id="213" name="Google Shape;213;p6"/>
          <p:cNvGraphicFramePr/>
          <p:nvPr>
            <p:extLst>
              <p:ext uri="{D42A27DB-BD31-4B8C-83A1-F6EECF244321}">
                <p14:modId xmlns:p14="http://schemas.microsoft.com/office/powerpoint/2010/main" val="1581243334"/>
              </p:ext>
            </p:extLst>
          </p:nvPr>
        </p:nvGraphicFramePr>
        <p:xfrm>
          <a:off x="41055" y="7480500"/>
          <a:ext cx="14589346" cy="2257135"/>
        </p:xfrm>
        <a:graphic>
          <a:graphicData uri="http://schemas.openxmlformats.org/drawingml/2006/table">
            <a:tbl>
              <a:tblPr firstRow="1" bandRow="1">
                <a:noFill/>
                <a:tableStyleId>{FCD9606F-1C79-4CFE-8E86-92C3EED076F4}</a:tableStyleId>
              </a:tblPr>
              <a:tblGrid>
                <a:gridCol w="3948029">
                  <a:extLst>
                    <a:ext uri="{9D8B030D-6E8A-4147-A177-3AD203B41FA5}">
                      <a16:colId xmlns:a16="http://schemas.microsoft.com/office/drawing/2014/main" val="20000"/>
                    </a:ext>
                  </a:extLst>
                </a:gridCol>
                <a:gridCol w="1829543">
                  <a:extLst>
                    <a:ext uri="{9D8B030D-6E8A-4147-A177-3AD203B41FA5}">
                      <a16:colId xmlns:a16="http://schemas.microsoft.com/office/drawing/2014/main" val="20001"/>
                    </a:ext>
                  </a:extLst>
                </a:gridCol>
                <a:gridCol w="1675824">
                  <a:extLst>
                    <a:ext uri="{9D8B030D-6E8A-4147-A177-3AD203B41FA5}">
                      <a16:colId xmlns:a16="http://schemas.microsoft.com/office/drawing/2014/main" val="20002"/>
                    </a:ext>
                  </a:extLst>
                </a:gridCol>
                <a:gridCol w="3803304">
                  <a:extLst>
                    <a:ext uri="{9D8B030D-6E8A-4147-A177-3AD203B41FA5}">
                      <a16:colId xmlns:a16="http://schemas.microsoft.com/office/drawing/2014/main" val="20003"/>
                    </a:ext>
                  </a:extLst>
                </a:gridCol>
                <a:gridCol w="1666323">
                  <a:extLst>
                    <a:ext uri="{9D8B030D-6E8A-4147-A177-3AD203B41FA5}">
                      <a16:colId xmlns:a16="http://schemas.microsoft.com/office/drawing/2014/main" val="20004"/>
                    </a:ext>
                  </a:extLst>
                </a:gridCol>
                <a:gridCol w="1666323">
                  <a:extLst>
                    <a:ext uri="{9D8B030D-6E8A-4147-A177-3AD203B41FA5}">
                      <a16:colId xmlns:a16="http://schemas.microsoft.com/office/drawing/2014/main" val="2436809760"/>
                    </a:ext>
                  </a:extLst>
                </a:gridCol>
              </a:tblGrid>
              <a:tr h="487200">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Action Step</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Person/Position Responsible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Timeline of Implementation</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Evidence and Artifacts </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t>Funding Source</a:t>
                      </a:r>
                      <a:endParaRPr sz="1600" u="none" strike="noStrike" cap="none">
                        <a:solidFill>
                          <a:schemeClr val="lt1"/>
                        </a:solidFill>
                      </a:endParaRPr>
                    </a:p>
                  </a:txBody>
                  <a:tcPr marL="96005" marR="96005" marT="48020" marB="48020"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600" u="none" strike="noStrike" cap="none">
                          <a:solidFill>
                            <a:schemeClr val="tx1"/>
                          </a:solidFill>
                        </a:rPr>
                        <a:t>APS 5</a:t>
                      </a:r>
                      <a:endParaRPr sz="1600" u="none" strike="noStrike" cap="none">
                        <a:solidFill>
                          <a:schemeClr val="tx1"/>
                        </a:solidFill>
                      </a:endParaRPr>
                    </a:p>
                  </a:txBody>
                  <a:tcPr marL="96005" marR="96005" marT="48020" marB="48020" anchor="ctr"/>
                </a:tc>
                <a:extLst>
                  <a:ext uri="{0D108BD9-81ED-4DB2-BD59-A6C34878D82A}">
                    <a16:rowId xmlns:a16="http://schemas.microsoft.com/office/drawing/2014/main" val="10000"/>
                  </a:ext>
                </a:extLst>
              </a:tr>
              <a:tr h="384055">
                <a:tc>
                  <a:txBody>
                    <a:bodyPr/>
                    <a:lstStyle/>
                    <a:p>
                      <a:r>
                        <a:rPr lang="en-US" sz="1200"/>
                        <a:t>Identify DSE students who failed to meet expected attendance goals during the 2021-2011 school year and create a cohort for Check and Connect</a:t>
                      </a:r>
                    </a:p>
                  </a:txBody>
                  <a:tcPr marL="48020" marR="48020" marT="48020" marB="48020" anchor="ctr"/>
                </a:tc>
                <a:tc>
                  <a:txBody>
                    <a:bodyPr/>
                    <a:lstStyle/>
                    <a:p>
                      <a:r>
                        <a:rPr lang="en-US" sz="1200"/>
                        <a:t>District Disproportionality Staff and Principal</a:t>
                      </a:r>
                    </a:p>
                  </a:txBody>
                  <a:tcPr marL="48020" marR="48020" marT="48020" marB="48020" anchor="ctr"/>
                </a:tc>
                <a:tc>
                  <a:txBody>
                    <a:bodyPr/>
                    <a:lstStyle/>
                    <a:p>
                      <a:r>
                        <a:rPr lang="en-US" sz="1200"/>
                        <a:t>August 2022 and ongoing</a:t>
                      </a:r>
                    </a:p>
                  </a:txBody>
                  <a:tcPr marL="48020" marR="48020" marT="48020" marB="48020" anchor="ctr"/>
                </a:tc>
                <a:tc>
                  <a:txBody>
                    <a:bodyPr/>
                    <a:lstStyle/>
                    <a:p>
                      <a:r>
                        <a:rPr lang="en-US" sz="1200"/>
                        <a:t>Data for attendance during the 21-22 school year and tracker for 2022-23 school year</a:t>
                      </a:r>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1100"/>
                        <a:buFont typeface="Arial"/>
                        <a:buNone/>
                      </a:pPr>
                      <a:r>
                        <a:rPr lang="en-US" sz="1500" u="none" strike="noStrike" cap="none"/>
                        <a:t>N/A</a:t>
                      </a:r>
                      <a:endParaRPr sz="1500" u="none" strike="noStrike" cap="none"/>
                    </a:p>
                  </a:txBody>
                  <a:tcPr marL="48020" marR="48020" marT="48020" marB="48020" anchor="ctr"/>
                </a:tc>
                <a:tc>
                  <a:txBody>
                    <a:bodyPr/>
                    <a:lstStyle/>
                    <a:p>
                      <a:pPr marL="0" marR="0" lvl="0" indent="0" algn="ctr" rtl="0">
                        <a:lnSpc>
                          <a:spcPct val="100000"/>
                        </a:lnSpc>
                        <a:spcBef>
                          <a:spcPts val="0"/>
                        </a:spcBef>
                        <a:spcAft>
                          <a:spcPts val="0"/>
                        </a:spcAft>
                        <a:buClr>
                          <a:schemeClr val="dk1"/>
                        </a:buClr>
                        <a:buSzPts val="1100"/>
                        <a:buFont typeface="Arial"/>
                        <a:buNone/>
                      </a:pPr>
                      <a:r>
                        <a:rPr lang="en-US" sz="1500" u="none" strike="noStrike" cap="none"/>
                        <a:t>Whole Child</a:t>
                      </a:r>
                      <a:endParaRPr sz="1500" u="none" strike="noStrike" cap="none"/>
                    </a:p>
                  </a:txBody>
                  <a:tcPr marL="48020" marR="48020" marT="48020" marB="48020" anchor="ctr"/>
                </a:tc>
                <a:extLst>
                  <a:ext uri="{0D108BD9-81ED-4DB2-BD59-A6C34878D82A}">
                    <a16:rowId xmlns:a16="http://schemas.microsoft.com/office/drawing/2014/main" val="10001"/>
                  </a:ext>
                </a:extLst>
              </a:tr>
              <a:tr h="384055">
                <a:tc>
                  <a:txBody>
                    <a:bodyPr/>
                    <a:lstStyle/>
                    <a:p>
                      <a:pPr marL="0" marR="0" lvl="0" indent="0" algn="l" rtl="0">
                        <a:lnSpc>
                          <a:spcPct val="100000"/>
                        </a:lnSpc>
                        <a:spcBef>
                          <a:spcPts val="0"/>
                        </a:spcBef>
                        <a:spcAft>
                          <a:spcPts val="0"/>
                        </a:spcAft>
                        <a:buClr>
                          <a:schemeClr val="dk1"/>
                        </a:buClr>
                        <a:buSzPts val="800"/>
                        <a:buFont typeface="Arial"/>
                        <a:buNone/>
                      </a:pPr>
                      <a:r>
                        <a:rPr lang="en-US" sz="1200" b="0" i="0" u="none" strike="noStrike" cap="none"/>
                        <a:t>Plan and implement quarterly parent meetings either at school or home visits to provide additional support for any DSE student who falls below the 10% attendance mark</a:t>
                      </a:r>
                      <a:endParaRPr sz="1200" b="0" i="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u="none" strike="noStrike" cap="none"/>
                        <a:t>Social Worker and Principal</a:t>
                      </a:r>
                      <a:endParaRPr sz="120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200" u="none" strike="noStrike" cap="none"/>
                        <a:t>October 2022 and quarterly</a:t>
                      </a:r>
                      <a:endParaRPr sz="120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1100"/>
                        <a:buFont typeface="Arial"/>
                        <a:buNone/>
                      </a:pPr>
                      <a:r>
                        <a:rPr lang="en-US" sz="1200" u="none" strike="noStrike" cap="none"/>
                        <a:t>Meeting announcements/invites, Agenda, sign in </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N?A</a:t>
                      </a: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r>
                        <a:rPr lang="en-US" sz="1200" u="none" strike="noStrike" cap="none"/>
                        <a:t>Whole Child</a:t>
                      </a:r>
                      <a:endParaRPr sz="1200" u="none" strike="noStrike" cap="none"/>
                    </a:p>
                  </a:txBody>
                  <a:tcPr marL="48020" marR="48020" marT="48020" marB="48020" anchor="ctr"/>
                </a:tc>
                <a:extLst>
                  <a:ext uri="{0D108BD9-81ED-4DB2-BD59-A6C34878D82A}">
                    <a16:rowId xmlns:a16="http://schemas.microsoft.com/office/drawing/2014/main" val="10002"/>
                  </a:ext>
                </a:extLst>
              </a:tr>
              <a:tr h="384055">
                <a:tc>
                  <a:txBody>
                    <a:bodyPr/>
                    <a:lstStyle/>
                    <a:p>
                      <a:pPr marL="0" marR="0" lvl="0" indent="0" algn="l" rtl="0">
                        <a:lnSpc>
                          <a:spcPct val="100000"/>
                        </a:lnSpc>
                        <a:spcBef>
                          <a:spcPts val="0"/>
                        </a:spcBef>
                        <a:spcAft>
                          <a:spcPts val="0"/>
                        </a:spcAft>
                        <a:buClr>
                          <a:schemeClr val="dk1"/>
                        </a:buClr>
                        <a:buSzPts val="800"/>
                        <a:buFont typeface="Arial"/>
                        <a:buNone/>
                      </a:pPr>
                      <a:endParaRPr sz="1200" b="0" i="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800"/>
                        <a:buFont typeface="Arial"/>
                        <a:buNone/>
                      </a:pPr>
                      <a:endParaRPr sz="1200" u="none" strike="noStrike" cap="none"/>
                    </a:p>
                  </a:txBody>
                  <a:tcPr marL="48020" marR="48020" marT="48020" marB="48020" anchor="ctr"/>
                </a:tc>
                <a:tc>
                  <a:txBody>
                    <a:bodyPr/>
                    <a:lstStyle/>
                    <a:p>
                      <a:pPr marL="0" marR="0" lvl="0" indent="0" algn="l" rtl="0">
                        <a:lnSpc>
                          <a:spcPct val="100000"/>
                        </a:lnSpc>
                        <a:spcBef>
                          <a:spcPts val="0"/>
                        </a:spcBef>
                        <a:spcAft>
                          <a:spcPts val="0"/>
                        </a:spcAft>
                        <a:buClr>
                          <a:schemeClr val="dk1"/>
                        </a:buClr>
                        <a:buSzPts val="1100"/>
                        <a:buFont typeface="Arial"/>
                        <a:buNone/>
                      </a:pP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endParaRPr sz="1200" u="none" strike="noStrike" cap="none"/>
                    </a:p>
                  </a:txBody>
                  <a:tcPr marL="48020" marR="48020" marT="48020" marB="48020" anchor="ctr"/>
                </a:tc>
                <a:tc>
                  <a:txBody>
                    <a:bodyPr/>
                    <a:lstStyle/>
                    <a:p>
                      <a:pPr marL="0" marR="0" lvl="0" indent="0" algn="ctr" rtl="0">
                        <a:lnSpc>
                          <a:spcPct val="100000"/>
                        </a:lnSpc>
                        <a:spcBef>
                          <a:spcPts val="0"/>
                        </a:spcBef>
                        <a:spcAft>
                          <a:spcPts val="0"/>
                        </a:spcAft>
                        <a:buClr>
                          <a:srgbClr val="000000"/>
                        </a:buClr>
                        <a:buSzPts val="800"/>
                        <a:buFont typeface="Arial"/>
                        <a:buNone/>
                      </a:pPr>
                      <a:endParaRPr sz="1200" u="none" strike="noStrike" cap="none"/>
                    </a:p>
                  </a:txBody>
                  <a:tcPr marL="48020" marR="48020" marT="48020" marB="48020" anchor="ctr"/>
                </a:tc>
                <a:extLst>
                  <a:ext uri="{0D108BD9-81ED-4DB2-BD59-A6C34878D82A}">
                    <a16:rowId xmlns:a16="http://schemas.microsoft.com/office/drawing/2014/main" val="10003"/>
                  </a:ext>
                </a:extLst>
              </a:tr>
            </a:tbl>
          </a:graphicData>
        </a:graphic>
      </p:graphicFrame>
      <p:graphicFrame>
        <p:nvGraphicFramePr>
          <p:cNvPr id="215" name="Google Shape;215;p6"/>
          <p:cNvGraphicFramePr/>
          <p:nvPr>
            <p:extLst>
              <p:ext uri="{D42A27DB-BD31-4B8C-83A1-F6EECF244321}">
                <p14:modId xmlns:p14="http://schemas.microsoft.com/office/powerpoint/2010/main" val="3796124201"/>
              </p:ext>
            </p:extLst>
          </p:nvPr>
        </p:nvGraphicFramePr>
        <p:xfrm>
          <a:off x="0" y="633918"/>
          <a:ext cx="14630400" cy="1291325"/>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92070">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2100" u="none" strike="noStrike" cap="none">
                          <a:solidFill>
                            <a:srgbClr val="FFFFFF"/>
                          </a:solidFill>
                          <a:latin typeface="Arial"/>
                          <a:ea typeface="Arial"/>
                          <a:cs typeface="Arial"/>
                          <a:sym typeface="Arial"/>
                        </a:rPr>
                        <a:t>CIP Goal</a:t>
                      </a:r>
                      <a:r>
                        <a:rPr lang="en-US" sz="2100" u="none" strike="noStrike" cap="none" baseline="0">
                          <a:solidFill>
                            <a:srgbClr val="FFFFFF"/>
                          </a:solidFill>
                          <a:latin typeface="Arial"/>
                          <a:ea typeface="Arial"/>
                          <a:cs typeface="Arial"/>
                          <a:sym typeface="Arial"/>
                        </a:rPr>
                        <a:t> #3 Strategy:</a:t>
                      </a:r>
                      <a:endParaRPr sz="2100" u="none" strike="noStrike" cap="none">
                        <a:solidFill>
                          <a:srgbClr val="FFFFFF"/>
                        </a:solidFill>
                        <a:latin typeface="Arial"/>
                        <a:ea typeface="Arial"/>
                        <a:cs typeface="Arial"/>
                        <a:sym typeface="Arial"/>
                      </a:endParaRPr>
                    </a:p>
                  </a:txBody>
                  <a:tcPr marL="71995" marR="71995" marT="36015" marB="3601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5900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9255">
                <a:tc gridSpan="3">
                  <a:txBody>
                    <a:bodyPr/>
                    <a:lstStyle/>
                    <a:p>
                      <a:pPr marL="0" marR="0" lvl="0" indent="0" algn="l" rtl="0">
                        <a:lnSpc>
                          <a:spcPct val="100000"/>
                        </a:lnSpc>
                        <a:spcBef>
                          <a:spcPts val="0"/>
                        </a:spcBef>
                        <a:spcAft>
                          <a:spcPts val="0"/>
                        </a:spcAft>
                        <a:buClr>
                          <a:srgbClr val="000000"/>
                        </a:buClr>
                        <a:buSzPts val="1300"/>
                        <a:buFont typeface="Arial"/>
                        <a:buNone/>
                      </a:pPr>
                      <a:r>
                        <a:rPr lang="en-US" sz="1500" b="1" u="none" strike="noStrike" cap="none">
                          <a:latin typeface="Arial"/>
                          <a:ea typeface="Arial"/>
                          <a:cs typeface="Arial"/>
                        </a:rPr>
                        <a:t>Identify, monitor, and support chronically absent students from DAY 1!</a:t>
                      </a:r>
                      <a:endParaRPr sz="1500" b="1" u="none" strike="noStrike" cap="none">
                        <a:latin typeface="Arial"/>
                        <a:ea typeface="Arial"/>
                        <a:cs typeface="Arial"/>
                        <a:sym typeface="Arial"/>
                      </a:endParaRPr>
                    </a:p>
                  </a:txBody>
                  <a:tcPr marL="71995" marR="71995" marT="36015" marB="36015" anchor="ctr">
                    <a:lnT w="38100" cap="flat" cmpd="sng">
                      <a:solidFill>
                        <a:schemeClr val="lt1"/>
                      </a:solidFill>
                      <a:prstDash val="solid"/>
                      <a:round/>
                      <a:headEnd type="none" w="sm" len="sm"/>
                      <a:tailEnd type="none" w="sm" len="sm"/>
                    </a:lnT>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751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Box 69">
            <a:extLst>
              <a:ext uri="{FF2B5EF4-FFF2-40B4-BE49-F238E27FC236}">
                <a16:creationId xmlns:a16="http://schemas.microsoft.com/office/drawing/2014/main" id="{8DC2CBB4-83C8-4663-8CE9-A945B2A34681}"/>
              </a:ext>
            </a:extLst>
          </p:cNvPr>
          <p:cNvSpPr txBox="1"/>
          <p:nvPr/>
        </p:nvSpPr>
        <p:spPr>
          <a:xfrm>
            <a:off x="1682066" y="7368906"/>
            <a:ext cx="2480408" cy="498598"/>
          </a:xfrm>
          <a:prstGeom prst="rect">
            <a:avLst/>
          </a:prstGeom>
          <a:noFill/>
        </p:spPr>
        <p:txBody>
          <a:bodyPr wrap="square" rtlCol="0">
            <a:spAutoFit/>
          </a:bodyPr>
          <a:lstStyle/>
          <a:p>
            <a:pPr algn="just" defTabSz="1097280">
              <a:buClrTx/>
              <a:defRPr/>
            </a:pPr>
            <a:r>
              <a:rPr lang="en-US" sz="2640" kern="1200">
                <a:solidFill>
                  <a:srgbClr val="FFFFFF"/>
                </a:solidFill>
                <a:latin typeface="Open Sans" panose="020B0606030504020204" pitchFamily="34" charset="0"/>
                <a:ea typeface="+mn-ea"/>
                <a:cs typeface="+mn-cs"/>
              </a:rPr>
              <a:t>Your Text Here</a:t>
            </a:r>
            <a:endParaRPr lang="en-GB" sz="2640" kern="120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74" name="TextBox 73">
            <a:extLst>
              <a:ext uri="{FF2B5EF4-FFF2-40B4-BE49-F238E27FC236}">
                <a16:creationId xmlns:a16="http://schemas.microsoft.com/office/drawing/2014/main" id="{42D56978-6706-4B76-ADC3-CCB84BA10F0C}"/>
              </a:ext>
            </a:extLst>
          </p:cNvPr>
          <p:cNvSpPr txBox="1"/>
          <p:nvPr/>
        </p:nvSpPr>
        <p:spPr>
          <a:xfrm>
            <a:off x="10813658" y="5448666"/>
            <a:ext cx="2480408" cy="498598"/>
          </a:xfrm>
          <a:prstGeom prst="rect">
            <a:avLst/>
          </a:prstGeom>
          <a:noFill/>
        </p:spPr>
        <p:txBody>
          <a:bodyPr wrap="square" rtlCol="0">
            <a:spAutoFit/>
          </a:bodyPr>
          <a:lstStyle/>
          <a:p>
            <a:pPr algn="just" defTabSz="1097280">
              <a:buClrTx/>
              <a:defRPr/>
            </a:pPr>
            <a:r>
              <a:rPr lang="en-US" sz="2640" kern="1200">
                <a:solidFill>
                  <a:srgbClr val="FFFFFF"/>
                </a:solidFill>
                <a:latin typeface="Open Sans" panose="020B0606030504020204" pitchFamily="34" charset="0"/>
                <a:ea typeface="+mn-ea"/>
                <a:cs typeface="+mn-cs"/>
              </a:rPr>
              <a:t>Your Text Here</a:t>
            </a:r>
            <a:endParaRPr lang="en-GB" sz="2640" kern="1200">
              <a:solidFill>
                <a:srgbClr val="FFFFFF"/>
              </a:solidFill>
              <a:latin typeface="Noto Sans" panose="020B0502040504020204" pitchFamily="34"/>
              <a:ea typeface="Noto Sans" panose="020B0502040504020204" pitchFamily="34"/>
              <a:cs typeface="Noto Sans" panose="020B0502040504020204" pitchFamily="34"/>
            </a:endParaRPr>
          </a:p>
        </p:txBody>
      </p:sp>
      <p:pic>
        <p:nvPicPr>
          <p:cNvPr id="4" name="Picture 3"/>
          <p:cNvPicPr>
            <a:picLocks noChangeAspect="1"/>
          </p:cNvPicPr>
          <p:nvPr/>
        </p:nvPicPr>
        <p:blipFill>
          <a:blip r:embed="rId3"/>
          <a:stretch>
            <a:fillRect/>
          </a:stretch>
        </p:blipFill>
        <p:spPr>
          <a:xfrm>
            <a:off x="-1268" y="0"/>
            <a:ext cx="14631668" cy="506012"/>
          </a:xfrm>
          <a:prstGeom prst="rect">
            <a:avLst/>
          </a:prstGeom>
        </p:spPr>
      </p:pic>
      <p:sp>
        <p:nvSpPr>
          <p:cNvPr id="27" name="Google Shape;207;p6"/>
          <p:cNvSpPr/>
          <p:nvPr/>
        </p:nvSpPr>
        <p:spPr>
          <a:xfrm>
            <a:off x="625307" y="1402"/>
            <a:ext cx="4772124" cy="573930"/>
          </a:xfrm>
          <a:prstGeom prst="roundRect">
            <a:avLst>
              <a:gd name="adj" fmla="val 0"/>
            </a:avLst>
          </a:prstGeom>
          <a:noFill/>
          <a:ln>
            <a:noFill/>
          </a:ln>
        </p:spPr>
        <p:txBody>
          <a:bodyPr spcFirstLastPara="1" wrap="square" lIns="95970" tIns="95970" rIns="95970" bIns="95970" anchor="ctr" anchorCtr="0">
            <a:noAutofit/>
          </a:bodyPr>
          <a:lstStyle/>
          <a:p>
            <a:pPr>
              <a:buSzPts val="1600"/>
            </a:pPr>
            <a:r>
              <a:rPr lang="en-US" sz="2240" b="1">
                <a:solidFill>
                  <a:schemeClr val="dk1"/>
                </a:solidFill>
              </a:rPr>
              <a:t>School Name</a:t>
            </a:r>
            <a:endParaRPr sz="2240" b="1"/>
          </a:p>
        </p:txBody>
      </p:sp>
      <p:sp>
        <p:nvSpPr>
          <p:cNvPr id="28" name="Google Shape;206;p6"/>
          <p:cNvSpPr/>
          <p:nvPr/>
        </p:nvSpPr>
        <p:spPr>
          <a:xfrm>
            <a:off x="12142747" y="-13139"/>
            <a:ext cx="2401070" cy="573720"/>
          </a:xfrm>
          <a:prstGeom prst="roundRect">
            <a:avLst>
              <a:gd name="adj" fmla="val 0"/>
            </a:avLst>
          </a:prstGeom>
          <a:noFill/>
          <a:ln>
            <a:noFill/>
          </a:ln>
        </p:spPr>
        <p:txBody>
          <a:bodyPr spcFirstLastPara="1" wrap="square" lIns="95970" tIns="95970" rIns="95970" bIns="95970" anchor="ctr" anchorCtr="0">
            <a:noAutofit/>
          </a:bodyPr>
          <a:lstStyle/>
          <a:p>
            <a:pPr algn="r">
              <a:buSzPts val="1200"/>
            </a:pPr>
            <a:r>
              <a:rPr lang="en-US" sz="1680" b="1">
                <a:solidFill>
                  <a:schemeClr val="dk1"/>
                </a:solidFill>
              </a:rPr>
              <a:t>Family Engagement Plan</a:t>
            </a:r>
            <a:endParaRPr sz="1680" b="1"/>
          </a:p>
        </p:txBody>
      </p:sp>
      <p:sp>
        <p:nvSpPr>
          <p:cNvPr id="29" name="Google Shape;205;p6"/>
          <p:cNvSpPr/>
          <p:nvPr/>
        </p:nvSpPr>
        <p:spPr>
          <a:xfrm>
            <a:off x="12361964" y="33480"/>
            <a:ext cx="8735" cy="387164"/>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5970" tIns="95970" rIns="95970" bIns="95970" anchor="ctr" anchorCtr="0">
            <a:noAutofit/>
          </a:bodyPr>
          <a:lstStyle/>
          <a:p>
            <a:pPr>
              <a:buSzPts val="1200"/>
            </a:pPr>
            <a:endParaRPr sz="1680">
              <a:solidFill>
                <a:schemeClr val="dk1"/>
              </a:solidFill>
            </a:endParaRPr>
          </a:p>
        </p:txBody>
      </p:sp>
      <p:pic>
        <p:nvPicPr>
          <p:cNvPr id="8" name="Picture 7"/>
          <p:cNvPicPr>
            <a:picLocks noChangeAspect="1"/>
          </p:cNvPicPr>
          <p:nvPr/>
        </p:nvPicPr>
        <p:blipFill>
          <a:blip r:embed="rId4"/>
          <a:stretch>
            <a:fillRect/>
          </a:stretch>
        </p:blipFill>
        <p:spPr>
          <a:xfrm>
            <a:off x="11731264" y="19580"/>
            <a:ext cx="521092" cy="401064"/>
          </a:xfrm>
          <a:prstGeom prst="rect">
            <a:avLst/>
          </a:prstGeom>
        </p:spPr>
      </p:pic>
      <p:graphicFrame>
        <p:nvGraphicFramePr>
          <p:cNvPr id="30" name="Google Shape;215;p6"/>
          <p:cNvGraphicFramePr/>
          <p:nvPr>
            <p:extLst>
              <p:ext uri="{D42A27DB-BD31-4B8C-83A1-F6EECF244321}">
                <p14:modId xmlns:p14="http://schemas.microsoft.com/office/powerpoint/2010/main" val="793682305"/>
              </p:ext>
            </p:extLst>
          </p:nvPr>
        </p:nvGraphicFramePr>
        <p:xfrm>
          <a:off x="0" y="633918"/>
          <a:ext cx="14630400" cy="2312310"/>
        </p:xfrm>
        <a:graphic>
          <a:graphicData uri="http://schemas.openxmlformats.org/drawingml/2006/table">
            <a:tbl>
              <a:tblPr firstRow="1" bandRow="1">
                <a:noFill/>
                <a:tableStyleId>{97C8D162-F7B7-4F0D-A119-6B624510ADC2}</a:tableStyleId>
              </a:tblPr>
              <a:tblGrid>
                <a:gridCol w="4876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gridCol w="4876800">
                  <a:extLst>
                    <a:ext uri="{9D8B030D-6E8A-4147-A177-3AD203B41FA5}">
                      <a16:colId xmlns:a16="http://schemas.microsoft.com/office/drawing/2014/main" val="20002"/>
                    </a:ext>
                  </a:extLst>
                </a:gridCol>
              </a:tblGrid>
              <a:tr h="346969">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2100" u="none" strike="noStrike" cap="none">
                          <a:solidFill>
                            <a:srgbClr val="FFFFFF"/>
                          </a:solidFill>
                          <a:latin typeface="Arial"/>
                          <a:ea typeface="Arial"/>
                          <a:cs typeface="Arial"/>
                          <a:sym typeface="Arial"/>
                        </a:rPr>
                        <a:t>Family</a:t>
                      </a:r>
                      <a:r>
                        <a:rPr lang="en-US" sz="2100" u="none" strike="noStrike" cap="none" baseline="0">
                          <a:solidFill>
                            <a:srgbClr val="FFFFFF"/>
                          </a:solidFill>
                          <a:latin typeface="Arial"/>
                          <a:ea typeface="Arial"/>
                          <a:cs typeface="Arial"/>
                          <a:sym typeface="Arial"/>
                        </a:rPr>
                        <a:t> Engagement</a:t>
                      </a:r>
                      <a:r>
                        <a:rPr lang="en-US" sz="2100" u="none" strike="noStrike" cap="none">
                          <a:solidFill>
                            <a:srgbClr val="FFFFFF"/>
                          </a:solidFill>
                          <a:latin typeface="Arial"/>
                          <a:ea typeface="Arial"/>
                          <a:cs typeface="Arial"/>
                          <a:sym typeface="Arial"/>
                        </a:rPr>
                        <a:t> Goal(s):</a:t>
                      </a:r>
                      <a:endParaRPr sz="2100" u="none" strike="noStrike" cap="none">
                        <a:solidFill>
                          <a:srgbClr val="FFFFFF"/>
                        </a:solidFill>
                        <a:latin typeface="Arial"/>
                        <a:ea typeface="Arial"/>
                        <a:cs typeface="Arial"/>
                        <a:sym typeface="Arial"/>
                      </a:endParaRPr>
                    </a:p>
                  </a:txBody>
                  <a:tcPr marL="71995" marR="71995" marT="36015" marB="3601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5900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40080">
                <a:tc gridSpan="3">
                  <a:txBody>
                    <a:bodyPr/>
                    <a:lstStyle/>
                    <a:p>
                      <a:pPr marL="0" marR="0" lvl="0" indent="0" algn="l">
                        <a:lnSpc>
                          <a:spcPct val="100000"/>
                        </a:lnSpc>
                        <a:spcBef>
                          <a:spcPts val="0"/>
                        </a:spcBef>
                        <a:spcAft>
                          <a:spcPts val="0"/>
                        </a:spcAft>
                        <a:buNone/>
                      </a:pPr>
                      <a:r>
                        <a:rPr lang="en-US" sz="1500" b="1" u="none" strike="noStrike" cap="none">
                          <a:latin typeface="Arial"/>
                          <a:cs typeface="Arial"/>
                        </a:rPr>
                        <a:t>1) By May 2023, we will Increase family engagement, specifically from our Edgewood community by increased strategic communication. </a:t>
                      </a:r>
                      <a:endParaRPr>
                        <a:sym typeface="Arial"/>
                      </a:endParaRPr>
                    </a:p>
                  </a:txBody>
                  <a:tcPr marL="71995" marR="71995" marT="36015" marB="36015" anchor="ctr">
                    <a:lnT w="381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40080">
                <a:tc gridSpan="3">
                  <a:txBody>
                    <a:bodyPr/>
                    <a:lstStyle/>
                    <a:p>
                      <a:pPr marL="0" marR="0" lvl="0" indent="0" algn="l" rtl="0">
                        <a:lnSpc>
                          <a:spcPct val="100000"/>
                        </a:lnSpc>
                        <a:spcBef>
                          <a:spcPts val="0"/>
                        </a:spcBef>
                        <a:spcAft>
                          <a:spcPts val="0"/>
                        </a:spcAft>
                        <a:buClr>
                          <a:srgbClr val="000000"/>
                        </a:buClr>
                        <a:buSzPts val="1300"/>
                        <a:buFont typeface="Arial"/>
                        <a:buNone/>
                      </a:pPr>
                      <a:r>
                        <a:rPr lang="en-US" sz="1500" b="1" u="none" strike="noStrike" cap="none">
                          <a:latin typeface="Arial"/>
                          <a:ea typeface="Arial"/>
                          <a:cs typeface="Arial"/>
                        </a:rPr>
                        <a:t>2) By May 2023, we will diversify our PTA membership by reaching out to 100% of our families. </a:t>
                      </a:r>
                      <a:endParaRPr sz="1500" b="1" u="none" strike="noStrike" cap="none">
                        <a:latin typeface="Arial"/>
                        <a:ea typeface="Arial"/>
                        <a:cs typeface="Arial"/>
                        <a:sym typeface="Arial"/>
                      </a:endParaRPr>
                    </a:p>
                  </a:txBody>
                  <a:tcPr marL="71995" marR="71995" marT="36015" marB="36015" anchor="ctr">
                    <a:lnT w="381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3361573"/>
                  </a:ext>
                </a:extLst>
              </a:tr>
              <a:tr h="640080">
                <a:tc gridSpan="3">
                  <a:txBody>
                    <a:bodyPr/>
                    <a:lstStyle/>
                    <a:p>
                      <a:pPr marL="0" marR="0" lvl="0" indent="0" algn="l" rtl="0">
                        <a:lnSpc>
                          <a:spcPct val="100000"/>
                        </a:lnSpc>
                        <a:spcBef>
                          <a:spcPts val="0"/>
                        </a:spcBef>
                        <a:spcAft>
                          <a:spcPts val="0"/>
                        </a:spcAft>
                        <a:buClr>
                          <a:srgbClr val="000000"/>
                        </a:buClr>
                        <a:buSzPts val="1300"/>
                        <a:buFont typeface="Arial"/>
                        <a:buNone/>
                      </a:pPr>
                      <a:endParaRPr sz="1500" b="1" u="none" strike="noStrike" cap="none">
                        <a:latin typeface="Arial"/>
                        <a:ea typeface="Arial"/>
                        <a:cs typeface="Arial"/>
                        <a:sym typeface="Arial"/>
                      </a:endParaRPr>
                    </a:p>
                  </a:txBody>
                  <a:tcPr marL="71995" marR="71995" marT="36015" marB="36015" anchor="ctr">
                    <a:lnT w="38100" cap="flat" cmpd="sng">
                      <a:solidFill>
                        <a:schemeClr val="lt1"/>
                      </a:solidFill>
                      <a:prstDash val="solid"/>
                      <a:round/>
                      <a:headEnd type="none" w="sm" len="sm"/>
                      <a:tailEnd type="none" w="sm" len="sm"/>
                    </a:lnT>
                    <a:solidFill>
                      <a:srgbClr val="FCE5C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2366247"/>
                  </a:ext>
                </a:extLst>
              </a:tr>
            </a:tbl>
          </a:graphicData>
        </a:graphic>
      </p:graphicFrame>
      <p:graphicFrame>
        <p:nvGraphicFramePr>
          <p:cNvPr id="31" name="Google Shape;211;p6"/>
          <p:cNvGraphicFramePr/>
          <p:nvPr>
            <p:extLst>
              <p:ext uri="{D42A27DB-BD31-4B8C-83A1-F6EECF244321}">
                <p14:modId xmlns:p14="http://schemas.microsoft.com/office/powerpoint/2010/main" val="3377287039"/>
              </p:ext>
            </p:extLst>
          </p:nvPr>
        </p:nvGraphicFramePr>
        <p:xfrm>
          <a:off x="-4568" y="3822631"/>
          <a:ext cx="14548385" cy="4967828"/>
        </p:xfrm>
        <a:graphic>
          <a:graphicData uri="http://schemas.openxmlformats.org/drawingml/2006/table">
            <a:tbl>
              <a:tblPr firstRow="1" bandRow="1">
                <a:noFill/>
                <a:tableStyleId>{FCD9606F-1C79-4CFE-8E86-92C3EED076F4}</a:tableStyleId>
              </a:tblPr>
              <a:tblGrid>
                <a:gridCol w="4444585">
                  <a:extLst>
                    <a:ext uri="{9D8B030D-6E8A-4147-A177-3AD203B41FA5}">
                      <a16:colId xmlns:a16="http://schemas.microsoft.com/office/drawing/2014/main" val="20000"/>
                    </a:ext>
                  </a:extLst>
                </a:gridCol>
                <a:gridCol w="2059663">
                  <a:extLst>
                    <a:ext uri="{9D8B030D-6E8A-4147-A177-3AD203B41FA5}">
                      <a16:colId xmlns:a16="http://schemas.microsoft.com/office/drawing/2014/main" val="20001"/>
                    </a:ext>
                  </a:extLst>
                </a:gridCol>
                <a:gridCol w="2743463">
                  <a:extLst>
                    <a:ext uri="{9D8B030D-6E8A-4147-A177-3AD203B41FA5}">
                      <a16:colId xmlns:a16="http://schemas.microsoft.com/office/drawing/2014/main" val="20002"/>
                    </a:ext>
                  </a:extLst>
                </a:gridCol>
                <a:gridCol w="3424790">
                  <a:extLst>
                    <a:ext uri="{9D8B030D-6E8A-4147-A177-3AD203B41FA5}">
                      <a16:colId xmlns:a16="http://schemas.microsoft.com/office/drawing/2014/main" val="20003"/>
                    </a:ext>
                  </a:extLst>
                </a:gridCol>
                <a:gridCol w="1875884">
                  <a:extLst>
                    <a:ext uri="{9D8B030D-6E8A-4147-A177-3AD203B41FA5}">
                      <a16:colId xmlns:a16="http://schemas.microsoft.com/office/drawing/2014/main" val="995562838"/>
                    </a:ext>
                  </a:extLst>
                </a:gridCol>
              </a:tblGrid>
              <a:tr h="655291">
                <a:tc>
                  <a:txBody>
                    <a:bodyPr/>
                    <a:lstStyle/>
                    <a:p>
                      <a:pPr marL="0" marR="0" lvl="0" indent="0" algn="ctr" rtl="0">
                        <a:lnSpc>
                          <a:spcPct val="100000"/>
                        </a:lnSpc>
                        <a:spcBef>
                          <a:spcPts val="0"/>
                        </a:spcBef>
                        <a:spcAft>
                          <a:spcPts val="0"/>
                        </a:spcAft>
                        <a:buClr>
                          <a:srgbClr val="000000"/>
                        </a:buClr>
                        <a:buSzPts val="900"/>
                        <a:buFont typeface="Arial"/>
                        <a:buNone/>
                      </a:pPr>
                      <a:r>
                        <a:rPr lang="en-US" sz="1800" u="none" strike="noStrike" cap="none"/>
                        <a:t>Action Step</a:t>
                      </a:r>
                      <a:endParaRPr sz="1800" u="none" strike="noStrike" cap="none">
                        <a:solidFill>
                          <a:schemeClr val="lt1"/>
                        </a:solidFill>
                      </a:endParaRPr>
                    </a:p>
                  </a:txBody>
                  <a:tcPr marL="107776" marR="107776" marT="53908" marB="53908"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800" u="none" strike="noStrike" cap="none"/>
                        <a:t>Person/Position Responsible</a:t>
                      </a:r>
                      <a:endParaRPr sz="1800" u="none" strike="noStrike" cap="none">
                        <a:solidFill>
                          <a:schemeClr val="lt1"/>
                        </a:solidFill>
                      </a:endParaRPr>
                    </a:p>
                  </a:txBody>
                  <a:tcPr marL="107776" marR="107776" marT="53908" marB="53908"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800" u="none" strike="noStrike" cap="none"/>
                        <a:t>Timeline of Implementation</a:t>
                      </a:r>
                      <a:endParaRPr sz="1800" u="none" strike="noStrike" cap="none">
                        <a:solidFill>
                          <a:schemeClr val="lt1"/>
                        </a:solidFill>
                      </a:endParaRPr>
                    </a:p>
                  </a:txBody>
                  <a:tcPr marL="107776" marR="107776" marT="53908" marB="53908"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800" u="none" strike="noStrike" cap="none"/>
                        <a:t>Evidence and Artifacts </a:t>
                      </a:r>
                      <a:endParaRPr sz="1800" u="none" strike="noStrike" cap="none">
                        <a:solidFill>
                          <a:schemeClr val="lt1"/>
                        </a:solidFill>
                      </a:endParaRPr>
                    </a:p>
                  </a:txBody>
                  <a:tcPr marL="107776" marR="107776" marT="53908" marB="53908" anchor="ctr"/>
                </a:tc>
                <a:tc>
                  <a:txBody>
                    <a:bodyPr/>
                    <a:lstStyle/>
                    <a:p>
                      <a:pPr marL="0" marR="0" lvl="0" indent="0" algn="ctr" rtl="0">
                        <a:lnSpc>
                          <a:spcPct val="100000"/>
                        </a:lnSpc>
                        <a:spcBef>
                          <a:spcPts val="0"/>
                        </a:spcBef>
                        <a:spcAft>
                          <a:spcPts val="0"/>
                        </a:spcAft>
                        <a:buClr>
                          <a:srgbClr val="000000"/>
                        </a:buClr>
                        <a:buSzPts val="900"/>
                        <a:buFont typeface="Arial"/>
                        <a:buNone/>
                      </a:pPr>
                      <a:r>
                        <a:rPr lang="en-US" sz="1800" u="none" strike="noStrike" cap="none">
                          <a:solidFill>
                            <a:schemeClr val="tx1"/>
                          </a:solidFill>
                        </a:rPr>
                        <a:t>APS 5</a:t>
                      </a:r>
                      <a:endParaRPr sz="1800" u="none" strike="noStrike" cap="none">
                        <a:solidFill>
                          <a:schemeClr val="tx1"/>
                        </a:solidFill>
                      </a:endParaRPr>
                    </a:p>
                  </a:txBody>
                  <a:tcPr marL="107776" marR="107776" marT="53908" marB="53908" anchor="ctr"/>
                </a:tc>
                <a:extLst>
                  <a:ext uri="{0D108BD9-81ED-4DB2-BD59-A6C34878D82A}">
                    <a16:rowId xmlns:a16="http://schemas.microsoft.com/office/drawing/2014/main" val="10000"/>
                  </a:ext>
                </a:extLst>
              </a:tr>
              <a:tr h="718562">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Host monthly student-focused PTA meetings that highlight the arts  and send out specific invitations</a:t>
                      </a:r>
                      <a:endParaRPr sz="12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Lead Team (P, AP&lt; IC, Grade Level Chairs)</a:t>
                      </a:r>
                      <a:endParaRPr sz="12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                      Ongoing </a:t>
                      </a:r>
                      <a:endParaRPr sz="12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a:lnSpc>
                          <a:spcPct val="100000"/>
                        </a:lnSpc>
                        <a:spcBef>
                          <a:spcPts val="0"/>
                        </a:spcBef>
                        <a:spcAft>
                          <a:spcPts val="0"/>
                        </a:spcAft>
                        <a:buNone/>
                      </a:pPr>
                      <a:r>
                        <a:rPr lang="en-US" sz="1300" b="0" i="0" u="none" strike="noStrike" cap="none">
                          <a:solidFill>
                            <a:schemeClr val="dk1"/>
                          </a:solidFill>
                          <a:latin typeface="Calibri"/>
                          <a:cs typeface="Calibri"/>
                        </a:rPr>
                        <a:t>Meeting Flyers, sign in, agendas</a:t>
                      </a:r>
                      <a:endParaRPr>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Whole Child/Signature Program</a:t>
                      </a: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10001"/>
                  </a:ext>
                </a:extLst>
              </a:tr>
              <a:tr h="718562">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Host a Toomer Legacy Celebration to highlight families who attended Toomer previously.</a:t>
                      </a:r>
                      <a:endParaRPr sz="12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a:lnSpc>
                          <a:spcPct val="100000"/>
                        </a:lnSpc>
                        <a:spcBef>
                          <a:spcPts val="0"/>
                        </a:spcBef>
                        <a:spcAft>
                          <a:spcPts val="0"/>
                        </a:spcAft>
                        <a:buNone/>
                      </a:pPr>
                      <a:r>
                        <a:rPr lang="en-US" sz="1200" b="0" i="0" u="none" strike="noStrike" cap="none" noProof="0">
                          <a:solidFill>
                            <a:schemeClr val="dk1"/>
                          </a:solidFill>
                          <a:latin typeface="Calibri"/>
                        </a:rPr>
                        <a:t>Lead Team (P, AP&lt; IC, Grade Level Chairs)</a:t>
                      </a:r>
                      <a:endParaRPr>
                        <a:sym typeface="Arial"/>
                      </a:endParaRPr>
                    </a:p>
                  </a:txBody>
                  <a:tcPr marL="53908" marR="53908" marT="53908" marB="53908" anchor="ctr"/>
                </a:tc>
                <a:tc>
                  <a:txBody>
                    <a:bodyPr/>
                    <a:lstStyle/>
                    <a:p>
                      <a:pPr marL="0" marR="0" lvl="0" indent="0" algn="l" rtl="0">
                        <a:lnSpc>
                          <a:spcPct val="100000"/>
                        </a:lnSpc>
                        <a:spcBef>
                          <a:spcPts val="0"/>
                        </a:spcBef>
                        <a:spcAft>
                          <a:spcPts val="0"/>
                        </a:spcAft>
                        <a:buSzPts val="800"/>
                        <a:buFont typeface="Arial"/>
                        <a:buNone/>
                      </a:pPr>
                      <a:r>
                        <a:rPr lang="en-US" sz="1200" b="0" i="0" u="none" strike="noStrike" cap="none">
                          <a:solidFill>
                            <a:schemeClr val="dk1"/>
                          </a:solidFill>
                          <a:latin typeface="Calibri"/>
                          <a:ea typeface="Calibri"/>
                          <a:cs typeface="Calibri"/>
                        </a:rPr>
                        <a:t>July 2022- January 2023 (ongoing) </a:t>
                      </a:r>
                      <a:endParaRPr sz="12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Agenda, flyers, sign in </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lvl="0" algn="l">
                        <a:lnSpc>
                          <a:spcPct val="100000"/>
                        </a:lnSpc>
                        <a:spcBef>
                          <a:spcPts val="0"/>
                        </a:spcBef>
                        <a:spcAft>
                          <a:spcPts val="0"/>
                        </a:spcAft>
                        <a:buNone/>
                      </a:pPr>
                      <a:r>
                        <a:rPr lang="en-US" sz="1300" b="0" i="0" u="none" strike="noStrike" cap="none" noProof="0">
                          <a:solidFill>
                            <a:schemeClr val="dk1"/>
                          </a:solidFill>
                          <a:latin typeface="Calibri"/>
                        </a:rPr>
                        <a:t>Whole Child/Signature Program</a:t>
                      </a:r>
                      <a:endParaRPr lang="en-US" sz="1300" b="0" i="0" u="none" strike="noStrike" cap="none" noProof="0"/>
                    </a:p>
                    <a:p>
                      <a:pPr marL="0" marR="0" lvl="0" indent="0" algn="l">
                        <a:lnSpc>
                          <a:spcPct val="100000"/>
                        </a:lnSpc>
                        <a:spcBef>
                          <a:spcPts val="0"/>
                        </a:spcBef>
                        <a:spcAft>
                          <a:spcPts val="0"/>
                        </a:spcAft>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10002"/>
                  </a:ext>
                </a:extLst>
              </a:tr>
              <a:tr h="718562">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Actively recruit and invite diverse parents to join the PTA</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a:lnSpc>
                          <a:spcPct val="100000"/>
                        </a:lnSpc>
                        <a:spcBef>
                          <a:spcPts val="0"/>
                        </a:spcBef>
                        <a:spcAft>
                          <a:spcPts val="0"/>
                        </a:spcAft>
                        <a:buNone/>
                      </a:pPr>
                      <a:r>
                        <a:rPr lang="en-US" sz="1300" b="0" i="0" u="none" strike="noStrike" cap="none" noProof="0">
                          <a:solidFill>
                            <a:schemeClr val="dk1"/>
                          </a:solidFill>
                          <a:latin typeface="Calibri"/>
                        </a:rPr>
                        <a:t>Lead Team (P, AP&lt; IC, Grade Level Chairs)</a:t>
                      </a:r>
                      <a:endParaRPr>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          July 2022- Ongoing </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PTA meeting action items, sign in , phone logs</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lvl="0" algn="l">
                        <a:lnSpc>
                          <a:spcPct val="100000"/>
                        </a:lnSpc>
                        <a:spcBef>
                          <a:spcPts val="0"/>
                        </a:spcBef>
                        <a:spcAft>
                          <a:spcPts val="0"/>
                        </a:spcAft>
                        <a:buNone/>
                      </a:pPr>
                      <a:r>
                        <a:rPr lang="en-US" sz="1300" b="0" i="0" u="none" strike="noStrike" cap="none" noProof="0">
                          <a:solidFill>
                            <a:schemeClr val="dk1"/>
                          </a:solidFill>
                          <a:latin typeface="Calibri"/>
                        </a:rPr>
                        <a:t>Whole Child/Signature Program</a:t>
                      </a:r>
                      <a:endParaRPr lang="en-US" sz="1300" b="0" i="0" u="none" strike="noStrike" cap="none" noProof="0"/>
                    </a:p>
                    <a:p>
                      <a:pPr marL="0" marR="0" lvl="0" indent="0" algn="l">
                        <a:lnSpc>
                          <a:spcPct val="100000"/>
                        </a:lnSpc>
                        <a:spcBef>
                          <a:spcPts val="0"/>
                        </a:spcBef>
                        <a:spcAft>
                          <a:spcPts val="0"/>
                        </a:spcAft>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10003"/>
                  </a:ext>
                </a:extLst>
              </a:tr>
              <a:tr h="718562">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Include IB philosophy and action in each family engagement opportunity.</a:t>
                      </a: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IB Coordinator</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Monthly on-going</a:t>
                      </a: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Agenda, sign in </a:t>
                      </a: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r>
                        <a:rPr lang="en-US" sz="1300" b="0" i="0" u="none" strike="noStrike" cap="none">
                          <a:solidFill>
                            <a:schemeClr val="dk1"/>
                          </a:solidFill>
                          <a:latin typeface="Calibri"/>
                          <a:ea typeface="Calibri"/>
                          <a:cs typeface="Calibri"/>
                        </a:rPr>
                        <a:t>Signature Program</a:t>
                      </a: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10004"/>
                  </a:ext>
                </a:extLst>
              </a:tr>
              <a:tr h="718562">
                <a:tc>
                  <a:txBody>
                    <a:bodyPr/>
                    <a:lstStyle/>
                    <a:p>
                      <a:pPr marL="0" marR="0" lvl="0" indent="0" algn="l" rtl="0">
                        <a:lnSpc>
                          <a:spcPct val="100000"/>
                        </a:lnSpc>
                        <a:spcBef>
                          <a:spcPts val="0"/>
                        </a:spcBef>
                        <a:spcAft>
                          <a:spcPts val="0"/>
                        </a:spcAft>
                        <a:buClr>
                          <a:schemeClr val="dk1"/>
                        </a:buClr>
                        <a:buSzPts val="800"/>
                        <a:buFont typeface="Arial"/>
                        <a:buNone/>
                      </a:pP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627961956"/>
                  </a:ext>
                </a:extLst>
              </a:tr>
              <a:tr h="718562">
                <a:tc>
                  <a:txBody>
                    <a:bodyPr/>
                    <a:lstStyle/>
                    <a:p>
                      <a:pPr marL="0" marR="0" lvl="0" indent="0" algn="l" rtl="0">
                        <a:lnSpc>
                          <a:spcPct val="100000"/>
                        </a:lnSpc>
                        <a:spcBef>
                          <a:spcPts val="0"/>
                        </a:spcBef>
                        <a:spcAft>
                          <a:spcPts val="0"/>
                        </a:spcAft>
                        <a:buClr>
                          <a:schemeClr val="dk1"/>
                        </a:buClr>
                        <a:buSzPts val="800"/>
                        <a:buFont typeface="Arial"/>
                        <a:buNone/>
                      </a:pP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ctr" rtl="0">
                        <a:lnSpc>
                          <a:spcPct val="100000"/>
                        </a:lnSpc>
                        <a:spcBef>
                          <a:spcPts val="0"/>
                        </a:spcBef>
                        <a:spcAft>
                          <a:spcPts val="0"/>
                        </a:spcAft>
                        <a:buClr>
                          <a:schemeClr val="dk1"/>
                        </a:buClr>
                        <a:buSzPts val="800"/>
                        <a:buFont typeface="Arial"/>
                        <a:buNone/>
                      </a:pPr>
                      <a:endParaRPr lang="en-US" sz="1300" b="0" i="0" u="none" strike="noStrike" cap="none">
                        <a:solidFill>
                          <a:schemeClr val="dk1"/>
                        </a:solidFill>
                        <a:latin typeface="Calibri"/>
                        <a:ea typeface="Calibri"/>
                        <a:cs typeface="Calibri"/>
                        <a:sym typeface="Arial"/>
                      </a:endParaRPr>
                    </a:p>
                  </a:txBody>
                  <a:tcPr marL="53908" marR="53908" marT="53908" marB="53908" anchor="ctr"/>
                </a:tc>
                <a:tc>
                  <a:txBody>
                    <a:bodyPr/>
                    <a:lstStyle/>
                    <a:p>
                      <a:pPr marL="0" marR="0" lvl="0" indent="0" algn="l" rtl="0">
                        <a:lnSpc>
                          <a:spcPct val="100000"/>
                        </a:lnSpc>
                        <a:spcBef>
                          <a:spcPts val="0"/>
                        </a:spcBef>
                        <a:spcAft>
                          <a:spcPts val="0"/>
                        </a:spcAft>
                        <a:buClr>
                          <a:schemeClr val="dk1"/>
                        </a:buClr>
                        <a:buSzPts val="800"/>
                        <a:buFont typeface="Arial"/>
                        <a:buNone/>
                      </a:pPr>
                      <a:endParaRPr sz="1300" b="0" i="0" u="none" strike="noStrike" cap="none">
                        <a:solidFill>
                          <a:schemeClr val="dk1"/>
                        </a:solidFill>
                        <a:latin typeface="Calibri"/>
                        <a:ea typeface="Calibri"/>
                        <a:cs typeface="Calibri"/>
                        <a:sym typeface="Arial"/>
                      </a:endParaRPr>
                    </a:p>
                  </a:txBody>
                  <a:tcPr marL="53908" marR="53908" marT="53908" marB="53908" anchor="ctr"/>
                </a:tc>
                <a:extLst>
                  <a:ext uri="{0D108BD9-81ED-4DB2-BD59-A6C34878D82A}">
                    <a16:rowId xmlns:a16="http://schemas.microsoft.com/office/drawing/2014/main" val="1375849861"/>
                  </a:ext>
                </a:extLst>
              </a:tr>
            </a:tbl>
          </a:graphicData>
        </a:graphic>
      </p:graphicFrame>
    </p:spTree>
    <p:extLst>
      <p:ext uri="{BB962C8B-B14F-4D97-AF65-F5344CB8AC3E}">
        <p14:creationId xmlns:p14="http://schemas.microsoft.com/office/powerpoint/2010/main" val="258393791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deas Infographics by Slidesgo">
  <a:themeElements>
    <a:clrScheme name="Simple Light">
      <a:dk1>
        <a:srgbClr val="000000"/>
      </a:dk1>
      <a:lt1>
        <a:srgbClr val="FFFFFF"/>
      </a:lt1>
      <a:dk2>
        <a:srgbClr val="595959"/>
      </a:dk2>
      <a:lt2>
        <a:srgbClr val="EEEEEE"/>
      </a:lt2>
      <a:accent1>
        <a:srgbClr val="D686A3"/>
      </a:accent1>
      <a:accent2>
        <a:srgbClr val="EEB1C7"/>
      </a:accent2>
      <a:accent3>
        <a:srgbClr val="B271CC"/>
      </a:accent3>
      <a:accent4>
        <a:srgbClr val="D0A4EB"/>
      </a:accent4>
      <a:accent5>
        <a:srgbClr val="FCB524"/>
      </a:accent5>
      <a:accent6>
        <a:srgbClr val="FAE0AA"/>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0f6a46f-381b-4988-9daf-63166c525f3b">
      <UserInfo>
        <DisplayName>DOBASHITAYLOR, TERUKO</DisplayName>
        <AccountId>78</AccountId>
        <AccountType/>
      </UserInfo>
      <UserInfo>
        <DisplayName>Manning, Jamie</DisplayName>
        <AccountId>79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5B89D3050982B48AE754A59FE712BB9" ma:contentTypeVersion="4" ma:contentTypeDescription="Create a new document." ma:contentTypeScope="" ma:versionID="739c8590de5c0545f6ad44d207184bd6">
  <xsd:schema xmlns:xsd="http://www.w3.org/2001/XMLSchema" xmlns:xs="http://www.w3.org/2001/XMLSchema" xmlns:p="http://schemas.microsoft.com/office/2006/metadata/properties" xmlns:ns2="6d01b271-edbf-469b-a53b-31750670ee7c" xmlns:ns3="20f6a46f-381b-4988-9daf-63166c525f3b" targetNamespace="http://schemas.microsoft.com/office/2006/metadata/properties" ma:root="true" ma:fieldsID="2dec7928ae7c3e8c524d46e482c553e2" ns2:_="" ns3:_="">
    <xsd:import namespace="6d01b271-edbf-469b-a53b-31750670ee7c"/>
    <xsd:import namespace="20f6a46f-381b-4988-9daf-63166c525f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01b271-edbf-469b-a53b-31750670ee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f6a46f-381b-4988-9daf-63166c525f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282A71-49E4-49E8-B475-18526C064A73}">
  <ds:schemaRefs>
    <ds:schemaRef ds:uri="20f6a46f-381b-4988-9daf-63166c525f3b"/>
    <ds:schemaRef ds:uri="8a55b36c-2b99-434f-a044-b1bddd5869a3"/>
    <ds:schemaRef ds:uri="d5f9a314-6ec7-4f2c-8c9d-d04fba80c79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AC63E05-2031-4F7F-80DA-1292CF45EC14}">
  <ds:schemaRefs>
    <ds:schemaRef ds:uri="20f6a46f-381b-4988-9daf-63166c525f3b"/>
    <ds:schemaRef ds:uri="6d01b271-edbf-469b-a53b-31750670ee7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F307306-F92A-43BF-8F83-7B7F10CDC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37</Slides>
  <Notes>37</Notes>
  <HiddenSlides>0</HiddenSlide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Office Theme</vt:lpstr>
      <vt:lpstr>Ideas Infographics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Norvell, Travis</dc:creator>
  <cp:revision>2</cp:revision>
  <dcterms:created xsi:type="dcterms:W3CDTF">2021-05-12T12:07:17Z</dcterms:created>
  <dcterms:modified xsi:type="dcterms:W3CDTF">2022-11-07T21:27:15Z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0x01010035B89D3050982B48AE754A59FE712BB9</vt:lpwstr>
  </property>
</Properties>
</file>